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2"/>
  </p:sldMasterIdLst>
  <p:notesMasterIdLst>
    <p:notesMasterId r:id="rId15"/>
  </p:notesMasterIdLst>
  <p:handoutMasterIdLst>
    <p:handoutMasterId r:id="rId16"/>
  </p:handoutMasterIdLst>
  <p:sldIdLst>
    <p:sldId id="257" r:id="rId3"/>
    <p:sldId id="258" r:id="rId4"/>
    <p:sldId id="259" r:id="rId5"/>
    <p:sldId id="270" r:id="rId6"/>
    <p:sldId id="260" r:id="rId7"/>
    <p:sldId id="261" r:id="rId8"/>
    <p:sldId id="264" r:id="rId9"/>
    <p:sldId id="263" r:id="rId10"/>
    <p:sldId id="265" r:id="rId11"/>
    <p:sldId id="266"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5" autoAdjust="0"/>
  </p:normalViewPr>
  <p:slideViewPr>
    <p:cSldViewPr snapToGrid="0">
      <p:cViewPr varScale="1">
        <p:scale>
          <a:sx n="91" d="100"/>
          <a:sy n="91" d="100"/>
        </p:scale>
        <p:origin x="723" y="79"/>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89"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1048690"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21C772-9A4E-41B8-AFA2-98ED321DB4A6}" type="datetimeFigureOut">
              <a:rPr lang="en-US" smtClean="0"/>
              <a:t>3/21/2020</a:t>
            </a:fld>
            <a:endParaRPr lang="en-US" dirty="0"/>
          </a:p>
        </p:txBody>
      </p:sp>
      <p:sp>
        <p:nvSpPr>
          <p:cNvPr id="1048691"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048692"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1856DE-02AF-4D3A-A7DF-F957F55EF3F7}" type="slidenum">
              <a:rPr lang="en-US" smtClean="0"/>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83"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1048684"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59A1B-68CC-4822-B53F-ABB4D5826619}" type="datetimeFigureOut">
              <a:rPr lang="en-US" smtClean="0"/>
              <a:t>3/21/2020</a:t>
            </a:fld>
            <a:endParaRPr lang="en-US" dirty="0"/>
          </a:p>
        </p:txBody>
      </p:sp>
      <p:sp>
        <p:nvSpPr>
          <p:cNvPr id="1048685"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48686"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7"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048688"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495845-AB23-429F-BB6B-BB634305DF1D}"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Slide Image Placeholder 1"/>
          <p:cNvSpPr>
            <a:spLocks noGrp="1" noRot="1" noChangeAspect="1"/>
          </p:cNvSpPr>
          <p:nvPr>
            <p:ph type="sldImg"/>
          </p:nvPr>
        </p:nvSpPr>
        <p:spPr/>
      </p:sp>
      <p:sp>
        <p:nvSpPr>
          <p:cNvPr id="1048593" name="Notes Placeholder 2"/>
          <p:cNvSpPr>
            <a:spLocks noGrp="1"/>
          </p:cNvSpPr>
          <p:nvPr>
            <p:ph type="body" idx="1"/>
          </p:nvPr>
        </p:nvSpPr>
        <p:spPr/>
        <p:txBody>
          <a:bodyPr/>
          <a:lstStyle/>
          <a:p>
            <a:endParaRPr lang="en-US" dirty="0"/>
          </a:p>
        </p:txBody>
      </p:sp>
      <p:sp>
        <p:nvSpPr>
          <p:cNvPr id="1048594" name="Slide Number Placeholder 3"/>
          <p:cNvSpPr>
            <a:spLocks noGrp="1"/>
          </p:cNvSpPr>
          <p:nvPr>
            <p:ph type="sldNum" sz="quarter" idx="5"/>
          </p:nvPr>
        </p:nvSpPr>
        <p:spPr/>
        <p:txBody>
          <a:bodyPr/>
          <a:lstStyle/>
          <a:p>
            <a:fld id="{7C495845-AB23-429F-BB6B-BB634305DF1D}"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Notes Placeholder 1048692"/>
          <p:cNvSpPr>
            <a:spLocks noGrp="1"/>
          </p:cNvSpPr>
          <p:nvPr>
            <p:ph type="body"/>
          </p:nvPr>
        </p:nvSpPr>
        <p:spPr/>
        <p:txBody>
          <a:bodyPr/>
          <a:lstStyle/>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Slide Image Placeholder 1"/>
          <p:cNvSpPr>
            <a:spLocks noGrp="1" noRot="1" noChangeAspect="1"/>
          </p:cNvSpPr>
          <p:nvPr>
            <p:ph type="sldImg"/>
          </p:nvPr>
        </p:nvSpPr>
        <p:spPr/>
      </p:sp>
      <p:sp>
        <p:nvSpPr>
          <p:cNvPr id="1048636" name="Notes Placeholder 2"/>
          <p:cNvSpPr>
            <a:spLocks noGrp="1"/>
          </p:cNvSpPr>
          <p:nvPr>
            <p:ph type="body" idx="1"/>
          </p:nvPr>
        </p:nvSpPr>
        <p:spPr/>
        <p:txBody>
          <a:bodyPr/>
          <a:lstStyle/>
          <a:p>
            <a:endParaRPr lang="en-US" dirty="0"/>
          </a:p>
        </p:txBody>
      </p:sp>
      <p:sp>
        <p:nvSpPr>
          <p:cNvPr id="1048637" name="Slide Number Placeholder 3"/>
          <p:cNvSpPr>
            <a:spLocks noGrp="1"/>
          </p:cNvSpPr>
          <p:nvPr>
            <p:ph type="sldNum" sz="quarter" idx="5"/>
          </p:nvPr>
        </p:nvSpPr>
        <p:spPr/>
        <p:txBody>
          <a:bodyPr/>
          <a:lstStyle/>
          <a:p>
            <a:fld id="{7C495845-AB23-429F-BB6B-BB634305DF1D}" type="slidenum">
              <a:rPr lang="en-US" smtClean="0"/>
              <a:t>12</a:t>
            </a:fld>
            <a:endParaRPr lang="en-US" dirty="0"/>
          </a:p>
        </p:txBody>
      </p:sp>
    </p:spTree>
  </p:cSld>
  <p:clrMapOvr>
    <a:overrideClrMapping bg1="dk1" tx1="dk1" bg2="dk1" tx2="dk1" accent1="dk1" accent2="dk1" accent3="dk1" accent4="dk1" accent5="dk1" accent6="dk1" hlink="dk1" folHlink="dk1"/>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104858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584" name="Date Placeholder 3"/>
          <p:cNvSpPr>
            <a:spLocks noGrp="1"/>
          </p:cNvSpPr>
          <p:nvPr>
            <p:ph type="dt" sz="half" idx="10"/>
          </p:nvPr>
        </p:nvSpPr>
        <p:spPr/>
        <p:txBody>
          <a:bodyPr/>
          <a:lstStyle/>
          <a:p>
            <a:fld id="{48A87A34-81AB-432B-8DAE-1953F412C126}" type="datetimeFigureOut">
              <a:rPr lang="en-US" smtClean="0"/>
              <a:t>3/21/2020</a:t>
            </a:fld>
            <a:endParaRPr lang="en-US" dirty="0"/>
          </a:p>
        </p:txBody>
      </p:sp>
      <p:sp>
        <p:nvSpPr>
          <p:cNvPr id="1048585" name="Footer Placeholder 4"/>
          <p:cNvSpPr>
            <a:spLocks noGrp="1"/>
          </p:cNvSpPr>
          <p:nvPr>
            <p:ph type="ftr" sz="quarter" idx="11"/>
          </p:nvPr>
        </p:nvSpPr>
        <p:spPr>
          <a:xfrm>
            <a:off x="2416500" y="329307"/>
            <a:ext cx="4973915" cy="309201"/>
          </a:xfrm>
        </p:spPr>
        <p:txBody>
          <a:bodyPr/>
          <a:lstStyle/>
          <a:p>
            <a:endParaRPr lang="en-US" dirty="0"/>
          </a:p>
        </p:txBody>
      </p:sp>
      <p:sp>
        <p:nvSpPr>
          <p:cNvPr id="104858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3145729" name="Straight Connector 14"/>
          <p:cNvCxnSpPr>
            <a:cxnSpLocks/>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55" name="Title 1"/>
          <p:cNvSpPr>
            <a:spLocks noGrp="1"/>
          </p:cNvSpPr>
          <p:nvPr>
            <p:ph type="title"/>
          </p:nvPr>
        </p:nvSpPr>
        <p:spPr/>
        <p:txBody>
          <a:bodyPr/>
          <a:lstStyle/>
          <a:p>
            <a:r>
              <a:rPr lang="en-US"/>
              <a:t>Click to edit Master title style</a:t>
            </a:r>
            <a:endParaRPr lang="en-US" dirty="0"/>
          </a:p>
        </p:txBody>
      </p:sp>
      <p:sp>
        <p:nvSpPr>
          <p:cNvPr id="1048656"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7" name="Date Placeholder 3"/>
          <p:cNvSpPr>
            <a:spLocks noGrp="1"/>
          </p:cNvSpPr>
          <p:nvPr>
            <p:ph type="dt" sz="half" idx="10"/>
          </p:nvPr>
        </p:nvSpPr>
        <p:spPr/>
        <p:txBody>
          <a:bodyPr/>
          <a:lstStyle/>
          <a:p>
            <a:fld id="{48A87A34-81AB-432B-8DAE-1953F412C126}" type="datetimeFigureOut">
              <a:rPr lang="en-US" smtClean="0"/>
              <a:t>3/21/2020</a:t>
            </a:fld>
            <a:endParaRPr lang="en-US" dirty="0"/>
          </a:p>
        </p:txBody>
      </p:sp>
      <p:sp>
        <p:nvSpPr>
          <p:cNvPr id="1048658" name="Footer Placeholder 4"/>
          <p:cNvSpPr>
            <a:spLocks noGrp="1"/>
          </p:cNvSpPr>
          <p:nvPr>
            <p:ph type="ftr" sz="quarter" idx="11"/>
          </p:nvPr>
        </p:nvSpPr>
        <p:spPr/>
        <p:txBody>
          <a:bodyPr/>
          <a:lstStyle/>
          <a:p>
            <a:endParaRPr lang="en-US" dirty="0"/>
          </a:p>
        </p:txBody>
      </p:sp>
      <p:sp>
        <p:nvSpPr>
          <p:cNvPr id="1048659"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45741" name="Straight Connector 25"/>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42" name="Vertical Title 1"/>
          <p:cNvSpPr>
            <a:spLocks noGrp="1"/>
          </p:cNvSpPr>
          <p:nvPr>
            <p:ph type="title" orient="vert"/>
          </p:nvPr>
        </p:nvSpPr>
        <p:spPr>
          <a:xfrm>
            <a:off x="9439111" y="798973"/>
            <a:ext cx="1615742" cy="4659889"/>
          </a:xfrm>
        </p:spPr>
        <p:txBody>
          <a:bodyPr vert="eaVert"/>
          <a:lstStyle>
            <a:lvl1pPr algn="l"/>
          </a:lstStyle>
          <a:p>
            <a:r>
              <a:rPr lang="en-US"/>
              <a:t>Click to edit Master title style</a:t>
            </a:r>
            <a:endParaRPr lang="en-US" dirty="0"/>
          </a:p>
        </p:txBody>
      </p:sp>
      <p:sp>
        <p:nvSpPr>
          <p:cNvPr id="104864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44" name="Date Placeholder 3"/>
          <p:cNvSpPr>
            <a:spLocks noGrp="1"/>
          </p:cNvSpPr>
          <p:nvPr>
            <p:ph type="dt" sz="half" idx="10"/>
          </p:nvPr>
        </p:nvSpPr>
        <p:spPr/>
        <p:txBody>
          <a:bodyPr/>
          <a:lstStyle/>
          <a:p>
            <a:fld id="{48A87A34-81AB-432B-8DAE-1953F412C126}" type="datetimeFigureOut">
              <a:rPr lang="en-US" smtClean="0"/>
              <a:t>3/21/2020</a:t>
            </a:fld>
            <a:endParaRPr lang="en-US" dirty="0"/>
          </a:p>
        </p:txBody>
      </p:sp>
      <p:sp>
        <p:nvSpPr>
          <p:cNvPr id="1048645" name="Footer Placeholder 4"/>
          <p:cNvSpPr>
            <a:spLocks noGrp="1"/>
          </p:cNvSpPr>
          <p:nvPr>
            <p:ph type="ftr" sz="quarter" idx="11"/>
          </p:nvPr>
        </p:nvSpPr>
        <p:spPr/>
        <p:txBody>
          <a:bodyPr/>
          <a:lstStyle/>
          <a:p>
            <a:endParaRPr lang="en-US" dirty="0"/>
          </a:p>
        </p:txBody>
      </p:sp>
      <p:sp>
        <p:nvSpPr>
          <p:cNvPr id="104864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45739" name="Straight Connector 14"/>
          <p:cNvCxnSpPr>
            <a:cxnSpLocks/>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5" name="Title 1"/>
          <p:cNvSpPr>
            <a:spLocks noGrp="1"/>
          </p:cNvSpPr>
          <p:nvPr>
            <p:ph type="title"/>
          </p:nvPr>
        </p:nvSpPr>
        <p:spPr/>
        <p:txBody>
          <a:bodyPr/>
          <a:lstStyle/>
          <a:p>
            <a:r>
              <a:rPr lang="en-US"/>
              <a:t>Click to edit Master title style</a:t>
            </a:r>
            <a:endParaRPr lang="en-US" dirty="0"/>
          </a:p>
        </p:txBody>
      </p:sp>
      <p:sp>
        <p:nvSpPr>
          <p:cNvPr id="1048596"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7" name="Date Placeholder 3"/>
          <p:cNvSpPr>
            <a:spLocks noGrp="1"/>
          </p:cNvSpPr>
          <p:nvPr>
            <p:ph type="dt" sz="half" idx="10"/>
          </p:nvPr>
        </p:nvSpPr>
        <p:spPr/>
        <p:txBody>
          <a:bodyPr/>
          <a:lstStyle/>
          <a:p>
            <a:fld id="{48A87A34-81AB-432B-8DAE-1953F412C126}" type="datetimeFigureOut">
              <a:rPr lang="en-US" smtClean="0"/>
              <a:t>3/21/2020</a:t>
            </a:fld>
            <a:endParaRPr lang="en-US" dirty="0"/>
          </a:p>
        </p:txBody>
      </p:sp>
      <p:sp>
        <p:nvSpPr>
          <p:cNvPr id="1048598" name="Footer Placeholder 4"/>
          <p:cNvSpPr>
            <a:spLocks noGrp="1"/>
          </p:cNvSpPr>
          <p:nvPr>
            <p:ph type="ftr" sz="quarter" idx="11"/>
          </p:nvPr>
        </p:nvSpPr>
        <p:spPr/>
        <p:txBody>
          <a:bodyPr/>
          <a:lstStyle/>
          <a:p>
            <a:endParaRPr lang="en-US" dirty="0"/>
          </a:p>
        </p:txBody>
      </p:sp>
      <p:sp>
        <p:nvSpPr>
          <p:cNvPr id="1048599"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45732" name="Straight Connector 32"/>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26"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1048627"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28" name="Date Placeholder 3"/>
          <p:cNvSpPr>
            <a:spLocks noGrp="1"/>
          </p:cNvSpPr>
          <p:nvPr>
            <p:ph type="dt" sz="half" idx="10"/>
          </p:nvPr>
        </p:nvSpPr>
        <p:spPr/>
        <p:txBody>
          <a:bodyPr/>
          <a:lstStyle/>
          <a:p>
            <a:fld id="{48A87A34-81AB-432B-8DAE-1953F412C126}" type="datetimeFigureOut">
              <a:rPr lang="en-US" smtClean="0"/>
              <a:t>3/21/2020</a:t>
            </a:fld>
            <a:endParaRPr lang="en-US" dirty="0"/>
          </a:p>
        </p:txBody>
      </p:sp>
      <p:sp>
        <p:nvSpPr>
          <p:cNvPr id="1048629" name="Footer Placeholder 4"/>
          <p:cNvSpPr>
            <a:spLocks noGrp="1"/>
          </p:cNvSpPr>
          <p:nvPr>
            <p:ph type="ftr" sz="quarter" idx="11"/>
          </p:nvPr>
        </p:nvSpPr>
        <p:spPr/>
        <p:txBody>
          <a:bodyPr/>
          <a:lstStyle/>
          <a:p>
            <a:endParaRPr lang="en-US" dirty="0"/>
          </a:p>
        </p:txBody>
      </p:sp>
      <p:sp>
        <p:nvSpPr>
          <p:cNvPr id="1048630"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45734" name="Straight Connector 14"/>
          <p:cNvCxnSpPr>
            <a:cxnSpLocks/>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60"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1048661"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2"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3" name="Date Placeholder 4"/>
          <p:cNvSpPr>
            <a:spLocks noGrp="1"/>
          </p:cNvSpPr>
          <p:nvPr>
            <p:ph type="dt" sz="half" idx="10"/>
          </p:nvPr>
        </p:nvSpPr>
        <p:spPr/>
        <p:txBody>
          <a:bodyPr/>
          <a:lstStyle/>
          <a:p>
            <a:fld id="{48A87A34-81AB-432B-8DAE-1953F412C126}" type="datetimeFigureOut">
              <a:rPr lang="en-US" smtClean="0"/>
              <a:t>3/21/2020</a:t>
            </a:fld>
            <a:endParaRPr lang="en-US" dirty="0"/>
          </a:p>
        </p:txBody>
      </p:sp>
      <p:sp>
        <p:nvSpPr>
          <p:cNvPr id="1048664" name="Footer Placeholder 5"/>
          <p:cNvSpPr>
            <a:spLocks noGrp="1"/>
          </p:cNvSpPr>
          <p:nvPr>
            <p:ph type="ftr" sz="quarter" idx="11"/>
          </p:nvPr>
        </p:nvSpPr>
        <p:spPr/>
        <p:txBody>
          <a:bodyPr/>
          <a:lstStyle/>
          <a:p>
            <a:endParaRPr lang="en-US" dirty="0"/>
          </a:p>
        </p:txBody>
      </p:sp>
      <p:sp>
        <p:nvSpPr>
          <p:cNvPr id="1048665"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45742" name="Straight Connector 34"/>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66"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1048667"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68"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69"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70"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1" name="Date Placeholder 6"/>
          <p:cNvSpPr>
            <a:spLocks noGrp="1"/>
          </p:cNvSpPr>
          <p:nvPr>
            <p:ph type="dt" sz="half" idx="10"/>
          </p:nvPr>
        </p:nvSpPr>
        <p:spPr/>
        <p:txBody>
          <a:bodyPr/>
          <a:lstStyle/>
          <a:p>
            <a:fld id="{48A87A34-81AB-432B-8DAE-1953F412C126}" type="datetimeFigureOut">
              <a:rPr lang="en-US" smtClean="0"/>
              <a:t>3/21/2020</a:t>
            </a:fld>
            <a:endParaRPr lang="en-US" dirty="0"/>
          </a:p>
        </p:txBody>
      </p:sp>
      <p:sp>
        <p:nvSpPr>
          <p:cNvPr id="1048672" name="Footer Placeholder 7"/>
          <p:cNvSpPr>
            <a:spLocks noGrp="1"/>
          </p:cNvSpPr>
          <p:nvPr>
            <p:ph type="ftr" sz="quarter" idx="11"/>
          </p:nvPr>
        </p:nvSpPr>
        <p:spPr/>
        <p:txBody>
          <a:bodyPr/>
          <a:lstStyle/>
          <a:p>
            <a:endParaRPr lang="en-US" dirty="0"/>
          </a:p>
        </p:txBody>
      </p:sp>
      <p:sp>
        <p:nvSpPr>
          <p:cNvPr id="1048673"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45743" name="Straight Connector 28"/>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8" name="Title 1"/>
          <p:cNvSpPr>
            <a:spLocks noGrp="1"/>
          </p:cNvSpPr>
          <p:nvPr>
            <p:ph type="title"/>
          </p:nvPr>
        </p:nvSpPr>
        <p:spPr/>
        <p:txBody>
          <a:bodyPr/>
          <a:lstStyle/>
          <a:p>
            <a:r>
              <a:rPr lang="en-US"/>
              <a:t>Click to edit Master title style</a:t>
            </a:r>
            <a:endParaRPr lang="en-US" dirty="0"/>
          </a:p>
        </p:txBody>
      </p:sp>
      <p:sp>
        <p:nvSpPr>
          <p:cNvPr id="1048639" name="Date Placeholder 2"/>
          <p:cNvSpPr>
            <a:spLocks noGrp="1"/>
          </p:cNvSpPr>
          <p:nvPr>
            <p:ph type="dt" sz="half" idx="10"/>
          </p:nvPr>
        </p:nvSpPr>
        <p:spPr/>
        <p:txBody>
          <a:bodyPr/>
          <a:lstStyle/>
          <a:p>
            <a:fld id="{48A87A34-81AB-432B-8DAE-1953F412C126}" type="datetimeFigureOut">
              <a:rPr lang="en-US" smtClean="0"/>
              <a:t>3/21/2020</a:t>
            </a:fld>
            <a:endParaRPr lang="en-US" dirty="0"/>
          </a:p>
        </p:txBody>
      </p:sp>
      <p:sp>
        <p:nvSpPr>
          <p:cNvPr id="1048640" name="Footer Placeholder 3"/>
          <p:cNvSpPr>
            <a:spLocks noGrp="1"/>
          </p:cNvSpPr>
          <p:nvPr>
            <p:ph type="ftr" sz="quarter" idx="11"/>
          </p:nvPr>
        </p:nvSpPr>
        <p:spPr/>
        <p:txBody>
          <a:bodyPr/>
          <a:lstStyle/>
          <a:p>
            <a:endParaRPr lang="en-US" dirty="0"/>
          </a:p>
        </p:txBody>
      </p:sp>
      <p:sp>
        <p:nvSpPr>
          <p:cNvPr id="1048641"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45738" name="Straight Connector 24"/>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74" name="Date Placeholder 1"/>
          <p:cNvSpPr>
            <a:spLocks noGrp="1"/>
          </p:cNvSpPr>
          <p:nvPr>
            <p:ph type="dt" sz="half" idx="10"/>
          </p:nvPr>
        </p:nvSpPr>
        <p:spPr/>
        <p:txBody>
          <a:bodyPr/>
          <a:lstStyle/>
          <a:p>
            <a:fld id="{48A87A34-81AB-432B-8DAE-1953F412C126}" type="datetimeFigureOut">
              <a:rPr lang="en-US" smtClean="0"/>
              <a:t>3/21/2020</a:t>
            </a:fld>
            <a:endParaRPr lang="en-US" dirty="0"/>
          </a:p>
        </p:txBody>
      </p:sp>
      <p:sp>
        <p:nvSpPr>
          <p:cNvPr id="1048675" name="Footer Placeholder 2"/>
          <p:cNvSpPr>
            <a:spLocks noGrp="1"/>
          </p:cNvSpPr>
          <p:nvPr>
            <p:ph type="ftr" sz="quarter" idx="11"/>
          </p:nvPr>
        </p:nvSpPr>
        <p:spPr/>
        <p:txBody>
          <a:bodyPr/>
          <a:lstStyle/>
          <a:p>
            <a:endParaRPr lang="en-US" dirty="0"/>
          </a:p>
        </p:txBody>
      </p:sp>
      <p:sp>
        <p:nvSpPr>
          <p:cNvPr id="104867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77"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1048678"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9"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80" name="Date Placeholder 4"/>
          <p:cNvSpPr>
            <a:spLocks noGrp="1"/>
          </p:cNvSpPr>
          <p:nvPr>
            <p:ph type="dt" sz="half" idx="10"/>
          </p:nvPr>
        </p:nvSpPr>
        <p:spPr/>
        <p:txBody>
          <a:bodyPr/>
          <a:lstStyle/>
          <a:p>
            <a:fld id="{48A87A34-81AB-432B-8DAE-1953F412C126}" type="datetimeFigureOut">
              <a:rPr lang="en-US" smtClean="0"/>
              <a:t>3/21/2020</a:t>
            </a:fld>
            <a:endParaRPr lang="en-US" dirty="0"/>
          </a:p>
        </p:txBody>
      </p:sp>
      <p:sp>
        <p:nvSpPr>
          <p:cNvPr id="1048681" name="Footer Placeholder 5"/>
          <p:cNvSpPr>
            <a:spLocks noGrp="1"/>
          </p:cNvSpPr>
          <p:nvPr>
            <p:ph type="ftr" sz="quarter" idx="11"/>
          </p:nvPr>
        </p:nvSpPr>
        <p:spPr/>
        <p:txBody>
          <a:bodyPr/>
          <a:lstStyle/>
          <a:p>
            <a:endParaRPr lang="en-US" dirty="0"/>
          </a:p>
        </p:txBody>
      </p:sp>
      <p:sp>
        <p:nvSpPr>
          <p:cNvPr id="1048682"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45744" name="Straight Connector 16"/>
          <p:cNvCxnSpPr>
            <a:cxnSpLocks/>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50" name="Group 7"/>
          <p:cNvGrpSpPr/>
          <p:nvPr/>
        </p:nvGrpSpPr>
        <p:grpSpPr>
          <a:xfrm>
            <a:off x="7477387" y="482170"/>
            <a:ext cx="4074533" cy="5149101"/>
            <a:chOff x="7477387" y="482170"/>
            <a:chExt cx="4074533" cy="5149101"/>
          </a:xfrm>
        </p:grpSpPr>
        <p:sp>
          <p:nvSpPr>
            <p:cNvPr id="1048647"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048648"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1048649"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1048650"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48651"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52" name="Date Placeholder 4"/>
          <p:cNvSpPr>
            <a:spLocks noGrp="1"/>
          </p:cNvSpPr>
          <p:nvPr>
            <p:ph type="dt" sz="half" idx="10"/>
          </p:nvPr>
        </p:nvSpPr>
        <p:spPr>
          <a:xfrm>
            <a:off x="1447382" y="5469856"/>
            <a:ext cx="5527351" cy="320123"/>
          </a:xfrm>
        </p:spPr>
        <p:txBody>
          <a:bodyPr/>
          <a:lstStyle>
            <a:lvl1pPr algn="l"/>
          </a:lstStyle>
          <a:p>
            <a:fld id="{48A87A34-81AB-432B-8DAE-1953F412C126}" type="datetimeFigureOut">
              <a:rPr lang="en-US" smtClean="0"/>
              <a:t>3/21/2020</a:t>
            </a:fld>
            <a:endParaRPr lang="en-US" dirty="0"/>
          </a:p>
        </p:txBody>
      </p:sp>
      <p:sp>
        <p:nvSpPr>
          <p:cNvPr id="1048653" name="Footer Placeholder 5"/>
          <p:cNvSpPr>
            <a:spLocks noGrp="1"/>
          </p:cNvSpPr>
          <p:nvPr>
            <p:ph type="ftr" sz="quarter" idx="11"/>
          </p:nvPr>
        </p:nvSpPr>
        <p:spPr>
          <a:xfrm>
            <a:off x="1447382" y="318640"/>
            <a:ext cx="5541004" cy="320931"/>
          </a:xfrm>
        </p:spPr>
        <p:txBody>
          <a:bodyPr/>
          <a:lstStyle/>
          <a:p>
            <a:endParaRPr lang="en-US" dirty="0"/>
          </a:p>
        </p:txBody>
      </p:sp>
      <p:sp>
        <p:nvSpPr>
          <p:cNvPr id="1048654"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45740" name="Straight Connector 30"/>
          <p:cNvCxnSpPr>
            <a:cxnSpLocks/>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48576"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97152" name="Picture 6"/>
          <p:cNvPicPr>
            <a:picLocks noChangeAspect="1"/>
          </p:cNvPicPr>
          <p:nvPr/>
        </p:nvPicPr>
        <p:blipFill rotWithShape="1">
          <a:blip r:embed="rId13"/>
          <a:srcRect b="-1562"/>
          <a:stretch>
            <a:fillRect/>
          </a:stretch>
        </p:blipFill>
        <p:spPr bwMode="black">
          <a:xfrm>
            <a:off x="0" y="6126480"/>
            <a:ext cx="12192000" cy="742950"/>
          </a:xfrm>
          <a:prstGeom prst="rect">
            <a:avLst/>
          </a:prstGeom>
        </p:spPr>
      </p:pic>
      <p:sp>
        <p:nvSpPr>
          <p:cNvPr id="1048577"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48578"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9"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t>3/21/2020</a:t>
            </a:fld>
            <a:endParaRPr lang="en-US" dirty="0"/>
          </a:p>
        </p:txBody>
      </p:sp>
      <p:sp>
        <p:nvSpPr>
          <p:cNvPr id="1048580"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1048581"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t>‹#›</a:t>
            </a:fld>
            <a:endParaRPr lang="en-US" dirty="0"/>
          </a:p>
        </p:txBody>
      </p:sp>
      <p:cxnSp>
        <p:nvCxnSpPr>
          <p:cNvPr id="3145728" name="Straight Connector 9"/>
          <p:cNvCxnSpPr>
            <a:cxnSpLocks/>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www.walkersands.com/our-services/content/content-marketing/" TargetMode="External"/><Relationship Id="rId2" Type="http://schemas.openxmlformats.org/officeDocument/2006/relationships/hyperlink" Target="http://www.walkersands.com/Chicago-Public-Relations-Agenc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alkersandsdigital.com/Chicago-SEO-Services" TargetMode="External"/><Relationship Id="rId2" Type="http://schemas.openxmlformats.org/officeDocument/2006/relationships/hyperlink" Target="http://www.walkersandsdigital.com/Social-Media-Consulting-Services"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48587" name="Rectangle 61"/>
          <p:cNvSpPr>
            <a:spLocks noGrp="1" noRot="1" noChangeAspect="1" noMove="1" noResize="1" noEditPoints="1" noAdjustHandles="1" noChangeArrowheads="1" noChangeShapeType="1" noTextEdit="1"/>
          </p:cNvSpPr>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88" name="Rectangle 63"/>
          <p:cNvSpPr>
            <a:spLocks noGrp="1" noRot="1" noChangeAspect="1" noMove="1" noResize="1" noEditPoints="1" noAdjustHandles="1" noChangeArrowheads="1" noChangeShapeType="1" noTextEdit="1"/>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48589" name="Title 1"/>
          <p:cNvSpPr>
            <a:spLocks noGrp="1"/>
          </p:cNvSpPr>
          <p:nvPr>
            <p:ph type="ctrTitle"/>
          </p:nvPr>
        </p:nvSpPr>
        <p:spPr>
          <a:xfrm>
            <a:off x="1776424" y="4460798"/>
            <a:ext cx="8637073" cy="558063"/>
          </a:xfrm>
        </p:spPr>
        <p:txBody>
          <a:bodyPr>
            <a:noAutofit/>
          </a:bodyPr>
          <a:lstStyle/>
          <a:p>
            <a:r>
              <a:rPr lang="en-US" sz="4400" dirty="0"/>
              <a:t>Brand image in business</a:t>
            </a:r>
          </a:p>
        </p:txBody>
      </p:sp>
      <p:grpSp>
        <p:nvGrpSpPr>
          <p:cNvPr id="27" name="Group 65"/>
          <p:cNvGrpSpPr>
            <a:grpSpLocks noGrp="1" noRot="1" noChangeAspect="1" noMove="1" noResize="1"/>
          </p:cNvGrpSpPr>
          <p:nvPr/>
        </p:nvGrpSpPr>
        <p:grpSpPr>
          <a:xfrm>
            <a:off x="1764906" y="323838"/>
            <a:ext cx="8661501" cy="3652791"/>
            <a:chOff x="7773058" y="600024"/>
            <a:chExt cx="3630912" cy="5222486"/>
          </a:xfrm>
        </p:grpSpPr>
        <p:sp>
          <p:nvSpPr>
            <p:cNvPr id="1048590" name="Rectangle 66"/>
            <p:cNvSpPr/>
            <p:nvPr/>
          </p:nvSpPr>
          <p:spPr>
            <a:xfrm>
              <a:off x="7773058" y="600024"/>
              <a:ext cx="3630912"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8591" name="Rectangle 67"/>
            <p:cNvSpPr/>
            <p:nvPr/>
          </p:nvSpPr>
          <p:spPr>
            <a:xfrm>
              <a:off x="7904482" y="1062693"/>
              <a:ext cx="3367301"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97153" name="Picture 4" descr="image of empty picture frames on a wall"/>
          <p:cNvPicPr>
            <a:picLocks noChangeAspect="1"/>
          </p:cNvPicPr>
          <p:nvPr/>
        </p:nvPicPr>
        <p:blipFill rotWithShape="1">
          <a:blip r:embed="rId3"/>
          <a:srcRect r="2" b="1035"/>
          <a:stretch>
            <a:fillRect/>
          </a:stretch>
        </p:blipFill>
        <p:spPr>
          <a:xfrm>
            <a:off x="2408470" y="963739"/>
            <a:ext cx="3599926" cy="2369223"/>
          </a:xfrm>
          <a:prstGeom prst="rect">
            <a:avLst/>
          </a:prstGeom>
        </p:spPr>
      </p:pic>
      <p:cxnSp>
        <p:nvCxnSpPr>
          <p:cNvPr id="3145730" name="Straight Connector 69"/>
          <p:cNvCxnSpPr>
            <a:cxnSpLocks noGrp="1" noRot="1" noChangeAspect="1" noMove="1" noResize="1" noEditPoints="1" noAdjustHandles="1" noChangeArrowheads="1" noChangeShapeType="1"/>
          </p:cNvCxnSpPr>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097154" name="Picture 71"/>
          <p:cNvPicPr>
            <a:picLocks noGrp="1" noRot="1" noChangeAspect="1" noMove="1" noResize="1" noEditPoints="1" noAdjustHandles="1" noChangeArrowheads="1" noChangeShapeType="1" noCrop="1"/>
          </p:cNvPicPr>
          <p:nvPr/>
        </p:nvPicPr>
        <p:blipFill rotWithShape="1">
          <a:blip r:embed="rId4"/>
          <a:srcRect t="1538" b="-1538"/>
          <a:stretch>
            <a:fillRect/>
          </a:stretch>
        </p:blipFill>
        <p:spPr bwMode="black">
          <a:xfrm>
            <a:off x="0" y="6126480"/>
            <a:ext cx="12192000" cy="742950"/>
          </a:xfrm>
          <a:prstGeom prst="rect">
            <a:avLst/>
          </a:prstGeom>
        </p:spPr>
      </p:pic>
      <p:cxnSp>
        <p:nvCxnSpPr>
          <p:cNvPr id="3145731" name="Straight Connector 73"/>
          <p:cNvCxnSpPr>
            <a:cxnSpLocks noGrp="1" noRot="1" noChangeAspect="1" noMove="1" noResize="1" noEditPoints="1" noAdjustHandles="1" noChangeArrowheads="1" noChangeShapeType="1"/>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097155" name="Picture 7" descr="A picture containing holding  Description generated with very high confidence"/>
          <p:cNvPicPr>
            <a:picLocks noChangeAspect="1"/>
          </p:cNvPicPr>
          <p:nvPr/>
        </p:nvPicPr>
        <p:blipFill>
          <a:blip r:embed="rId5"/>
          <a:stretch>
            <a:fillRect/>
          </a:stretch>
        </p:blipFill>
        <p:spPr>
          <a:xfrm>
            <a:off x="6456611" y="965620"/>
            <a:ext cx="3328582" cy="2186480"/>
          </a:xfrm>
          <a:prstGeom prst="rect">
            <a:avLst/>
          </a:prstGeom>
          <a:ln>
            <a:noFill/>
          </a:ln>
          <a:effectLst>
            <a:softEdge rad="112500"/>
          </a:effectLst>
        </p:spPr>
      </p:pic>
      <p:pic>
        <p:nvPicPr>
          <p:cNvPr id="2097156" name="Picture 11" descr="A close up of a map  Description generated with high confidence"/>
          <p:cNvPicPr>
            <a:picLocks noChangeAspect="1"/>
          </p:cNvPicPr>
          <p:nvPr/>
        </p:nvPicPr>
        <p:blipFill rotWithShape="1">
          <a:blip r:embed="rId6"/>
          <a:srcRect t="338" r="62044" b="338"/>
          <a:stretch>
            <a:fillRect/>
          </a:stretch>
        </p:blipFill>
        <p:spPr>
          <a:xfrm>
            <a:off x="2593861" y="1377082"/>
            <a:ext cx="804283" cy="1246397"/>
          </a:xfrm>
          <a:prstGeom prst="rect">
            <a:avLst/>
          </a:prstGeom>
        </p:spPr>
      </p:pic>
      <p:pic>
        <p:nvPicPr>
          <p:cNvPr id="2097157" name="Picture 15" descr="A close up of a map  Description generated with high confidence"/>
          <p:cNvPicPr>
            <a:picLocks noChangeAspect="1"/>
          </p:cNvPicPr>
          <p:nvPr/>
        </p:nvPicPr>
        <p:blipFill rotWithShape="1">
          <a:blip r:embed="rId6"/>
          <a:srcRect l="38519" r="30370" b="1370"/>
          <a:stretch>
            <a:fillRect/>
          </a:stretch>
        </p:blipFill>
        <p:spPr>
          <a:xfrm>
            <a:off x="3779520" y="1378334"/>
            <a:ext cx="802643" cy="1205779"/>
          </a:xfrm>
          <a:prstGeom prst="rect">
            <a:avLst/>
          </a:prstGeom>
        </p:spPr>
      </p:pic>
      <p:pic>
        <p:nvPicPr>
          <p:cNvPr id="2097158" name="Picture 19" descr="A close up of a map  Description generated with high confidence"/>
          <p:cNvPicPr>
            <a:picLocks noChangeAspect="1"/>
          </p:cNvPicPr>
          <p:nvPr/>
        </p:nvPicPr>
        <p:blipFill rotWithShape="1">
          <a:blip r:embed="rId6"/>
          <a:srcRect l="69259" b="685"/>
          <a:stretch>
            <a:fillRect/>
          </a:stretch>
        </p:blipFill>
        <p:spPr>
          <a:xfrm>
            <a:off x="4927600" y="1378334"/>
            <a:ext cx="843282" cy="12463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itle 1"/>
          <p:cNvSpPr>
            <a:spLocks noGrp="1"/>
          </p:cNvSpPr>
          <p:nvPr>
            <p:ph type="title"/>
          </p:nvPr>
        </p:nvSpPr>
        <p:spPr/>
        <p:txBody>
          <a:bodyPr/>
          <a:lstStyle/>
          <a:p>
            <a:r>
              <a:rPr lang="en-US" dirty="0"/>
              <a:t>Steps for Solidifying Brand Image</a:t>
            </a:r>
          </a:p>
          <a:p>
            <a:endParaRPr lang="en-US" dirty="0"/>
          </a:p>
        </p:txBody>
      </p:sp>
      <p:sp>
        <p:nvSpPr>
          <p:cNvPr id="1048623" name="Content Placeholder 2"/>
          <p:cNvSpPr>
            <a:spLocks noGrp="1"/>
          </p:cNvSpPr>
          <p:nvPr>
            <p:ph idx="1"/>
          </p:nvPr>
        </p:nvSpPr>
        <p:spPr>
          <a:xfrm>
            <a:off x="1451579" y="2015732"/>
            <a:ext cx="9719691" cy="3609363"/>
          </a:xfrm>
        </p:spPr>
        <p:txBody>
          <a:bodyPr>
            <a:normAutofit/>
          </a:bodyPr>
          <a:lstStyle/>
          <a:p>
            <a:pPr marL="0" indent="0">
              <a:buNone/>
            </a:pPr>
            <a:r>
              <a:rPr lang="en-US" b="1" dirty="0">
                <a:ea typeface="+mn-lt"/>
                <a:cs typeface="+mn-lt"/>
                <a:hlinkClick r:id="rId2"/>
              </a:rPr>
              <a:t>1. Public Relations:</a:t>
            </a:r>
            <a:r>
              <a:rPr lang="en-US" dirty="0">
                <a:ea typeface="+mn-lt"/>
                <a:cs typeface="+mn-lt"/>
              </a:rPr>
              <a:t> PR disseminates your key messages and company news in online blogs, trade publications and news outlets. By positioning your company as a thought leader and expert source on breaking news and trends, PR can improve your brand image and raise awareness.</a:t>
            </a:r>
            <a:endParaRPr lang="en-US" dirty="0"/>
          </a:p>
          <a:p>
            <a:pPr marL="0" indent="0">
              <a:buNone/>
            </a:pPr>
            <a:r>
              <a:rPr lang="en-US" b="1" dirty="0">
                <a:ea typeface="+mn-lt"/>
                <a:cs typeface="+mn-lt"/>
                <a:hlinkClick r:id="rId3"/>
              </a:rPr>
              <a:t>2. Content:</a:t>
            </a:r>
            <a:r>
              <a:rPr lang="en-US" b="1" dirty="0">
                <a:ea typeface="+mn-lt"/>
                <a:cs typeface="+mn-lt"/>
              </a:rPr>
              <a:t> </a:t>
            </a:r>
            <a:r>
              <a:rPr lang="en-US" dirty="0">
                <a:ea typeface="+mn-lt"/>
                <a:cs typeface="+mn-lt"/>
              </a:rPr>
              <a:t>Content is the fuel that drives integrated PR and digital marketing activities. To elevate your brand profile, you’ll need to deliver a steady stream of white papers, contributed articles, blog posts and other rich content assets to target audience segments.</a:t>
            </a: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ea typeface="+mn-lt"/>
              <a:cs typeface="+mn-lt"/>
            </a:endParaRPr>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22"/>
                                        </p:tgtEl>
                                        <p:attrNameLst>
                                          <p:attrName>style.visibility</p:attrName>
                                        </p:attrNameLst>
                                      </p:cBhvr>
                                      <p:to>
                                        <p:strVal val="visible"/>
                                      </p:to>
                                    </p:set>
                                    <p:anim calcmode="lin" valueType="num">
                                      <p:cBhvr additive="base">
                                        <p:cTn id="7" dur="500" fill="hold"/>
                                        <p:tgtEl>
                                          <p:spTgt spid="1048622"/>
                                        </p:tgtEl>
                                        <p:attrNameLst>
                                          <p:attrName>ppt_x</p:attrName>
                                        </p:attrNameLst>
                                      </p:cBhvr>
                                      <p:tavLst>
                                        <p:tav tm="0">
                                          <p:val>
                                            <p:strVal val="#ppt_x"/>
                                          </p:val>
                                        </p:tav>
                                        <p:tav tm="100000">
                                          <p:val>
                                            <p:strVal val="#ppt_x"/>
                                          </p:val>
                                        </p:tav>
                                      </p:tavLst>
                                    </p:anim>
                                    <p:anim calcmode="lin" valueType="num">
                                      <p:cBhvr additive="base">
                                        <p:cTn id="8" dur="500" fill="hold"/>
                                        <p:tgtEl>
                                          <p:spTgt spid="10486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623">
                                            <p:txEl>
                                              <p:pRg st="0" end="0"/>
                                            </p:txEl>
                                          </p:spTgt>
                                        </p:tgtEl>
                                        <p:attrNameLst>
                                          <p:attrName>style.visibility</p:attrName>
                                        </p:attrNameLst>
                                      </p:cBhvr>
                                      <p:to>
                                        <p:strVal val="visible"/>
                                      </p:to>
                                    </p:set>
                                    <p:anim calcmode="lin" valueType="num">
                                      <p:cBhvr additive="base">
                                        <p:cTn id="13" dur="500" fill="hold"/>
                                        <p:tgtEl>
                                          <p:spTgt spid="104862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6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23">
                                            <p:txEl>
                                              <p:pRg st="1" end="1"/>
                                            </p:txEl>
                                          </p:spTgt>
                                        </p:tgtEl>
                                        <p:attrNameLst>
                                          <p:attrName>style.visibility</p:attrName>
                                        </p:attrNameLst>
                                      </p:cBhvr>
                                      <p:to>
                                        <p:strVal val="visible"/>
                                      </p:to>
                                    </p:set>
                                    <p:anim calcmode="lin" valueType="num">
                                      <p:cBhvr additive="base">
                                        <p:cTn id="19" dur="500" fill="hold"/>
                                        <p:tgtEl>
                                          <p:spTgt spid="104862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2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2" grpId="0"/>
      <p:bldP spid="104862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p:txBody>
          <a:bodyPr/>
          <a:lstStyle/>
          <a:p>
            <a:r>
              <a:rPr lang="en-US" dirty="0">
                <a:ea typeface="+mj-lt"/>
                <a:cs typeface="+mj-lt"/>
              </a:rPr>
              <a:t>STEPS FOR SOLIDIFYING BRAND IMAGE</a:t>
            </a:r>
          </a:p>
          <a:p>
            <a:endParaRPr lang="en-US" dirty="0">
              <a:ea typeface="+mj-lt"/>
              <a:cs typeface="+mj-lt"/>
            </a:endParaRPr>
          </a:p>
          <a:p>
            <a:endParaRPr lang="en-US" dirty="0"/>
          </a:p>
        </p:txBody>
      </p:sp>
      <p:sp>
        <p:nvSpPr>
          <p:cNvPr id="1048625" name="Content Placeholder 2"/>
          <p:cNvSpPr>
            <a:spLocks noGrp="1"/>
          </p:cNvSpPr>
          <p:nvPr>
            <p:ph idx="1"/>
          </p:nvPr>
        </p:nvSpPr>
        <p:spPr/>
        <p:txBody>
          <a:bodyPr>
            <a:normAutofit lnSpcReduction="10000"/>
          </a:bodyPr>
          <a:lstStyle/>
          <a:p>
            <a:endParaRPr lang="en-US" dirty="0"/>
          </a:p>
          <a:p>
            <a:pPr marL="0" indent="0">
              <a:buNone/>
            </a:pPr>
            <a:r>
              <a:rPr lang="en-US" b="1" dirty="0">
                <a:hlinkClick r:id="rId2"/>
              </a:rPr>
              <a:t>3. Social:</a:t>
            </a:r>
            <a:r>
              <a:rPr lang="en-US" dirty="0"/>
              <a:t> Social media is a valuable tool for sharing information relevant to your industry and interacting with customers and influencers in your field. A robust social media presence can significantly increase website traffic and enhance your image with both new and existing customers.</a:t>
            </a:r>
            <a:endParaRPr lang="en-US" dirty="0">
              <a:ea typeface="+mn-lt"/>
              <a:cs typeface="+mn-lt"/>
            </a:endParaRPr>
          </a:p>
          <a:p>
            <a:pPr marL="0" indent="0">
              <a:buNone/>
            </a:pPr>
            <a:r>
              <a:rPr lang="en-US" b="1" dirty="0">
                <a:hlinkClick r:id="rId3"/>
              </a:rPr>
              <a:t>4. Search:</a:t>
            </a:r>
            <a:r>
              <a:rPr lang="en-US" dirty="0"/>
              <a:t>Search Engine Optimization (SEO) is a tactic that improves your company’s ranking on popular search engines like Google. To make an impact with key audiences, you’ll need to rank well for specific keywords and key phrases, increasing the amount of traffic to your company website and other digital assets.</a:t>
            </a:r>
            <a:endParaRPr lang="en-US" dirty="0">
              <a:ea typeface="+mn-lt"/>
              <a:cs typeface="+mn-lt"/>
            </a:endParaRPr>
          </a:p>
          <a:p>
            <a:endParaRPr lang="en-US" dirty="0">
              <a:ea typeface="+mn-lt"/>
              <a:cs typeface="+mn-lt"/>
            </a:endParaRPr>
          </a:p>
          <a:p>
            <a:endParaRPr lang="en-US" dirty="0"/>
          </a:p>
        </p:txBody>
      </p:sp>
      <p:pic>
        <p:nvPicPr>
          <p:cNvPr id="2" name="Picture 2" descr="A close up of a keyboard&#10;&#10;Description generated with very high confidence">
            <a:extLst>
              <a:ext uri="{FF2B5EF4-FFF2-40B4-BE49-F238E27FC236}">
                <a16:creationId xmlns:a16="http://schemas.microsoft.com/office/drawing/2014/main" id="{CC3C10DE-B6DC-4626-BE6B-E3C1FC1B0C32}"/>
              </a:ext>
            </a:extLst>
          </p:cNvPr>
          <p:cNvPicPr>
            <a:picLocks noChangeAspect="1"/>
          </p:cNvPicPr>
          <p:nvPr/>
        </p:nvPicPr>
        <p:blipFill>
          <a:blip r:embed="rId4"/>
          <a:stretch>
            <a:fillRect/>
          </a:stretch>
        </p:blipFill>
        <p:spPr>
          <a:xfrm>
            <a:off x="8904817" y="571259"/>
            <a:ext cx="2743200" cy="1090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24"/>
                                        </p:tgtEl>
                                        <p:attrNameLst>
                                          <p:attrName>style.visibility</p:attrName>
                                        </p:attrNameLst>
                                      </p:cBhvr>
                                      <p:to>
                                        <p:strVal val="visible"/>
                                      </p:to>
                                    </p:set>
                                    <p:anim calcmode="lin" valueType="num">
                                      <p:cBhvr additive="base">
                                        <p:cTn id="7" dur="500" fill="hold"/>
                                        <p:tgtEl>
                                          <p:spTgt spid="1048624"/>
                                        </p:tgtEl>
                                        <p:attrNameLst>
                                          <p:attrName>ppt_x</p:attrName>
                                        </p:attrNameLst>
                                      </p:cBhvr>
                                      <p:tavLst>
                                        <p:tav tm="0">
                                          <p:val>
                                            <p:strVal val="#ppt_x"/>
                                          </p:val>
                                        </p:tav>
                                        <p:tav tm="100000">
                                          <p:val>
                                            <p:strVal val="#ppt_x"/>
                                          </p:val>
                                        </p:tav>
                                      </p:tavLst>
                                    </p:anim>
                                    <p:anim calcmode="lin" valueType="num">
                                      <p:cBhvr additive="base">
                                        <p:cTn id="8" dur="500" fill="hold"/>
                                        <p:tgtEl>
                                          <p:spTgt spid="10486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625">
                                            <p:txEl>
                                              <p:pRg st="1" end="1"/>
                                            </p:txEl>
                                          </p:spTgt>
                                        </p:tgtEl>
                                        <p:attrNameLst>
                                          <p:attrName>style.visibility</p:attrName>
                                        </p:attrNameLst>
                                      </p:cBhvr>
                                      <p:to>
                                        <p:strVal val="visible"/>
                                      </p:to>
                                    </p:set>
                                    <p:anim calcmode="lin" valueType="num">
                                      <p:cBhvr additive="base">
                                        <p:cTn id="13" dur="500" fill="hold"/>
                                        <p:tgtEl>
                                          <p:spTgt spid="104862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6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25">
                                            <p:txEl>
                                              <p:pRg st="2" end="2"/>
                                            </p:txEl>
                                          </p:spTgt>
                                        </p:tgtEl>
                                        <p:attrNameLst>
                                          <p:attrName>style.visibility</p:attrName>
                                        </p:attrNameLst>
                                      </p:cBhvr>
                                      <p:to>
                                        <p:strVal val="visible"/>
                                      </p:to>
                                    </p:set>
                                    <p:anim calcmode="lin" valueType="num">
                                      <p:cBhvr additive="base">
                                        <p:cTn id="19" dur="500" fill="hold"/>
                                        <p:tgtEl>
                                          <p:spTgt spid="104862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2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p:bldP spid="104862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31" name="Rectangle 94"/>
          <p:cNvSpPr>
            <a:spLocks noGrp="1" noRot="1" noChangeAspect="1" noMove="1" noResize="1" noEditPoints="1" noAdjustHandles="1" noChangeArrowheads="1" noChangeShapeType="1" noTextEdit="1"/>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97161" name="Picture 96"/>
          <p:cNvPicPr>
            <a:picLocks noGrp="1" noRot="1" noChangeAspect="1" noMove="1" noResize="1" noEditPoints="1" noAdjustHandles="1" noChangeArrowheads="1" noChangeShapeType="1" noCrop="1"/>
          </p:cNvPicPr>
          <p:nvPr/>
        </p:nvPicPr>
        <p:blipFill rotWithShape="1">
          <a:blip r:embed="rId3"/>
          <a:srcRect t="1538" b="-1538"/>
          <a:stretch>
            <a:fillRect/>
          </a:stretch>
        </p:blipFill>
        <p:spPr bwMode="black">
          <a:xfrm>
            <a:off x="0" y="6126480"/>
            <a:ext cx="12192000" cy="742950"/>
          </a:xfrm>
          <a:prstGeom prst="rect">
            <a:avLst/>
          </a:prstGeom>
        </p:spPr>
      </p:pic>
      <p:cxnSp>
        <p:nvCxnSpPr>
          <p:cNvPr id="3145735" name="Straight Connector 98"/>
          <p:cNvCxnSpPr>
            <a:cxnSpLocks noGrp="1" noRot="1" noChangeAspect="1" noMove="1" noResize="1" noEditPoints="1" noAdjustHandles="1" noChangeArrowheads="1" noChangeShapeType="1"/>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145736" name="Straight Connector 100"/>
          <p:cNvCxnSpPr>
            <a:cxnSpLocks noGrp="1" noRot="1" noChangeAspect="1" noMove="1" noResize="1" noEditPoints="1" noAdjustHandles="1" noChangeArrowheads="1" noChangeShapeType="1"/>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48632" name="Rectangle 102"/>
          <p:cNvSpPr>
            <a:spLocks noGrp="1" noRot="1" noChangeAspect="1" noMove="1" noResize="1" noEditPoints="1" noAdjustHandles="1" noChangeArrowheads="1" noChangeShapeType="1" noTextEdit="1"/>
          </p:cNvSpPr>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62" name="Picture 4" descr="White stairs"/>
          <p:cNvPicPr>
            <a:picLocks noChangeAspect="1"/>
          </p:cNvPicPr>
          <p:nvPr/>
        </p:nvPicPr>
        <p:blipFill rotWithShape="1">
          <a:blip r:embed="rId4">
            <a:alphaModFix amt="50000"/>
          </a:blip>
          <a:srcRect r="3"/>
          <a:stretch>
            <a:fillRect/>
          </a:stretch>
        </p:blipFill>
        <p:spPr>
          <a:xfrm flipH="1">
            <a:off x="2" y="-71110"/>
            <a:ext cx="12191695" cy="7030710"/>
          </a:xfrm>
          <a:prstGeom prst="rect">
            <a:avLst/>
          </a:prstGeom>
          <a:solidFill>
            <a:schemeClr val="bg2">
              <a:lumMod val="90000"/>
            </a:schemeClr>
          </a:solidFill>
        </p:spPr>
      </p:pic>
      <p:sp>
        <p:nvSpPr>
          <p:cNvPr id="1048633" name="Title 1"/>
          <p:cNvSpPr>
            <a:spLocks noGrp="1"/>
          </p:cNvSpPr>
          <p:nvPr>
            <p:ph type="title"/>
          </p:nvPr>
        </p:nvSpPr>
        <p:spPr>
          <a:xfrm>
            <a:off x="4976636" y="992221"/>
            <a:ext cx="6247308" cy="4873558"/>
          </a:xfrm>
        </p:spPr>
        <p:txBody>
          <a:bodyPr vert="horz" lIns="91440" tIns="45720" rIns="91440" bIns="0" rtlCol="0" anchor="ctr">
            <a:normAutofit/>
          </a:bodyPr>
          <a:lstStyle/>
          <a:p>
            <a:r>
              <a:rPr lang="en-US" sz="4800" dirty="0"/>
              <a:t>Thank you!</a:t>
            </a:r>
          </a:p>
        </p:txBody>
      </p:sp>
      <p:sp>
        <p:nvSpPr>
          <p:cNvPr id="1048634" name="Text Placeholder 2"/>
          <p:cNvSpPr>
            <a:spLocks noGrp="1"/>
          </p:cNvSpPr>
          <p:nvPr>
            <p:ph type="body" idx="1"/>
          </p:nvPr>
        </p:nvSpPr>
        <p:spPr>
          <a:xfrm>
            <a:off x="968056" y="996610"/>
            <a:ext cx="3363901" cy="4864780"/>
          </a:xfrm>
        </p:spPr>
        <p:txBody>
          <a:bodyPr vert="horz" lIns="91440" tIns="91440" rIns="91440" bIns="91440" rtlCol="0" anchor="ctr">
            <a:normAutofit/>
          </a:bodyPr>
          <a:lstStyle/>
          <a:p>
            <a:pPr algn="r"/>
            <a:r>
              <a:rPr lang="en-US" sz="2000" cap="all" dirty="0"/>
              <a:t>Suraj m(1336)</a:t>
            </a:r>
          </a:p>
          <a:p>
            <a:pPr algn="r"/>
            <a:r>
              <a:rPr lang="en-US" sz="2000" cap="all" dirty="0"/>
              <a:t>Usha u(1337)</a:t>
            </a:r>
          </a:p>
          <a:p>
            <a:pPr algn="r"/>
            <a:r>
              <a:rPr lang="en-US" sz="2000" cap="all" dirty="0"/>
              <a:t>Vaishnavi b(1338)</a:t>
            </a:r>
          </a:p>
          <a:p>
            <a:pPr algn="r"/>
            <a:r>
              <a:rPr lang="en-US" sz="2000" cap="all" dirty="0"/>
              <a:t>Venkatesh d(1339)</a:t>
            </a:r>
          </a:p>
          <a:p>
            <a:pPr algn="r"/>
            <a:r>
              <a:rPr lang="en-US" sz="2000" cap="all" dirty="0"/>
              <a:t>Rajesh m(1340)</a:t>
            </a:r>
          </a:p>
        </p:txBody>
      </p:sp>
      <p:cxnSp>
        <p:nvCxnSpPr>
          <p:cNvPr id="3145737" name="Straight Connector 104"/>
          <p:cNvCxnSpPr>
            <a:cxnSpLocks noGrp="1" noRot="1" noChangeAspect="1" noMove="1" noResize="1" noEditPoints="1" noAdjustHandles="1" noChangeArrowheads="1" noChangeShapeType="1"/>
          </p:cNvCxnSpPr>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Picture 5" descr="A picture containing drawing  Description generated with very high confidence"/>
          <p:cNvPicPr>
            <a:picLocks noChangeAspect="1"/>
          </p:cNvPicPr>
          <p:nvPr/>
        </p:nvPicPr>
        <p:blipFill rotWithShape="1">
          <a:blip r:embed="rId2"/>
          <a:srcRect l="9467" r="592" b="3000"/>
          <a:stretch>
            <a:fillRect/>
          </a:stretch>
        </p:blipFill>
        <p:spPr>
          <a:xfrm>
            <a:off x="9506012" y="1961092"/>
            <a:ext cx="2687398" cy="3456070"/>
          </a:xfrm>
          <a:prstGeom prst="rect">
            <a:avLst/>
          </a:prstGeom>
          <a:ln>
            <a:noFill/>
          </a:ln>
          <a:effectLst>
            <a:softEdge rad="112500"/>
          </a:effectLst>
        </p:spPr>
      </p:pic>
      <p:sp>
        <p:nvSpPr>
          <p:cNvPr id="1048600" name="Title 1"/>
          <p:cNvSpPr>
            <a:spLocks noGrp="1"/>
          </p:cNvSpPr>
          <p:nvPr>
            <p:ph type="title"/>
          </p:nvPr>
        </p:nvSpPr>
        <p:spPr>
          <a:xfrm>
            <a:off x="1294363" y="1199757"/>
            <a:ext cx="9603275" cy="1049235"/>
          </a:xfrm>
        </p:spPr>
        <p:txBody>
          <a:bodyPr>
            <a:normAutofit/>
          </a:bodyPr>
          <a:lstStyle/>
          <a:p>
            <a:r>
              <a:rPr lang="en-US" sz="4400" dirty="0">
                <a:ea typeface="+mj-lt"/>
                <a:cs typeface="+mj-lt"/>
              </a:rPr>
              <a:t>WHAT IS A BRAND IMAGE?</a:t>
            </a:r>
            <a:endParaRPr lang="en-US" dirty="0"/>
          </a:p>
          <a:p>
            <a:endParaRPr lang="en-US" dirty="0"/>
          </a:p>
        </p:txBody>
      </p:sp>
      <p:sp>
        <p:nvSpPr>
          <p:cNvPr id="1048601" name="Content Placeholder 2"/>
          <p:cNvSpPr>
            <a:spLocks noGrp="1"/>
          </p:cNvSpPr>
          <p:nvPr>
            <p:ph idx="1"/>
          </p:nvPr>
        </p:nvSpPr>
        <p:spPr>
          <a:xfrm>
            <a:off x="1187033" y="2005292"/>
            <a:ext cx="8605952" cy="3461051"/>
          </a:xfrm>
        </p:spPr>
        <p:txBody>
          <a:bodyPr>
            <a:normAutofit fontScale="95833"/>
          </a:bodyPr>
          <a:lstStyle/>
          <a:p>
            <a:r>
              <a:rPr lang="en-US" sz="2400" dirty="0">
                <a:latin typeface="Times New Roman"/>
                <a:cs typeface="Times New Roman"/>
              </a:rPr>
              <a:t>  Brand Image is how or what the customers think of a brand.</a:t>
            </a:r>
            <a:endParaRPr lang="en-US" sz="2400" dirty="0">
              <a:latin typeface="Times New Roman"/>
              <a:ea typeface="+mn-lt"/>
              <a:cs typeface="Times New Roman"/>
            </a:endParaRPr>
          </a:p>
          <a:p>
            <a:pPr marL="342900" indent="-342900">
              <a:lnSpc>
                <a:spcPct val="100000"/>
              </a:lnSpc>
              <a:spcBef>
                <a:spcPts val="0"/>
              </a:spcBef>
              <a:buFont typeface="Arial,Sans-Serif" panose="020B0604020202020204" pitchFamily="34" charset="0"/>
            </a:pPr>
            <a:r>
              <a:rPr lang="en-US" sz="2400" dirty="0">
                <a:latin typeface="Times New Roman"/>
                <a:cs typeface="Times New Roman"/>
              </a:rPr>
              <a:t>It can be defined as the perception of the brand in the minds of the customers. This image develops over time. Customers form an image based on their interactions and experience with the brand.</a:t>
            </a:r>
            <a:endParaRPr lang="en-US" sz="2400" dirty="0">
              <a:latin typeface="Times New Roman"/>
              <a:ea typeface="+mn-lt"/>
              <a:cs typeface="Times New Roman"/>
            </a:endParaRPr>
          </a:p>
          <a:p>
            <a:pPr marL="285750" indent="-285750">
              <a:lnSpc>
                <a:spcPct val="100000"/>
              </a:lnSpc>
              <a:spcBef>
                <a:spcPts val="0"/>
              </a:spcBef>
              <a:buFont typeface="Arial,Sans-Serif" panose="020B0604020202020204" pitchFamily="34" charset="0"/>
            </a:pPr>
            <a:r>
              <a:rPr lang="en-US" sz="2400" dirty="0">
                <a:latin typeface="Times New Roman"/>
                <a:ea typeface="+mn-lt"/>
                <a:cs typeface="+mn-lt"/>
              </a:rPr>
              <a:t>It is an aggregate of beliefs, ideas, and impressions that a customer holds regarding the brand. A brand can be perceived differently by different customers. Hence, the formation of a consistent brand image is a huge task for any business.</a:t>
            </a:r>
          </a:p>
          <a:p>
            <a:pPr>
              <a:lnSpc>
                <a:spcPct val="100000"/>
              </a:lnSpc>
              <a:spcBef>
                <a:spcPts val="0"/>
              </a:spcBef>
            </a:pPr>
            <a:endParaRPr lang="en-US" sz="2400" dirty="0">
              <a:latin typeface="Times New Roman"/>
              <a:ea typeface="+mn-lt"/>
              <a:cs typeface="+mn-lt"/>
            </a:endParaRPr>
          </a:p>
          <a:p>
            <a:pPr marL="285750" indent="-285750">
              <a:lnSpc>
                <a:spcPct val="100000"/>
              </a:lnSpc>
              <a:spcBef>
                <a:spcPts val="0"/>
              </a:spcBef>
              <a:buFont typeface="Arial,Sans-Serif" panose="020B0604020202020204" pitchFamily="34" charset="0"/>
            </a:pPr>
            <a:endParaRPr lang="en-US" sz="2400" dirty="0">
              <a:latin typeface="Times New Roman"/>
              <a:ea typeface="+mn-lt"/>
              <a:cs typeface="+mn-lt"/>
            </a:endParaRPr>
          </a:p>
          <a:p>
            <a:endParaRPr lang="en-US" sz="2400" dirty="0">
              <a:latin typeface="Times New Roman"/>
              <a:cs typeface="Times New Roman"/>
            </a:endParaRPr>
          </a:p>
          <a:p>
            <a:endParaRPr lang="en-US" sz="2400" dirty="0">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00"/>
                                        </p:tgtEl>
                                        <p:attrNameLst>
                                          <p:attrName>style.visibility</p:attrName>
                                        </p:attrNameLst>
                                      </p:cBhvr>
                                      <p:to>
                                        <p:strVal val="visible"/>
                                      </p:to>
                                    </p:set>
                                    <p:anim calcmode="lin" valueType="num">
                                      <p:cBhvr additive="base">
                                        <p:cTn id="7" dur="500" fill="hold"/>
                                        <p:tgtEl>
                                          <p:spTgt spid="1048600"/>
                                        </p:tgtEl>
                                        <p:attrNameLst>
                                          <p:attrName>ppt_x</p:attrName>
                                        </p:attrNameLst>
                                      </p:cBhvr>
                                      <p:tavLst>
                                        <p:tav tm="0">
                                          <p:val>
                                            <p:strVal val="#ppt_x"/>
                                          </p:val>
                                        </p:tav>
                                        <p:tav tm="100000">
                                          <p:val>
                                            <p:strVal val="#ppt_x"/>
                                          </p:val>
                                        </p:tav>
                                      </p:tavLst>
                                    </p:anim>
                                    <p:anim calcmode="lin" valueType="num">
                                      <p:cBhvr additive="base">
                                        <p:cTn id="8" dur="500" fill="hold"/>
                                        <p:tgtEl>
                                          <p:spTgt spid="10486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601">
                                            <p:txEl>
                                              <p:pRg st="0" end="0"/>
                                            </p:txEl>
                                          </p:spTgt>
                                        </p:tgtEl>
                                        <p:attrNameLst>
                                          <p:attrName>style.visibility</p:attrName>
                                        </p:attrNameLst>
                                      </p:cBhvr>
                                      <p:to>
                                        <p:strVal val="visible"/>
                                      </p:to>
                                    </p:set>
                                    <p:anim calcmode="lin" valueType="num">
                                      <p:cBhvr additive="base">
                                        <p:cTn id="13" dur="500" fill="hold"/>
                                        <p:tgtEl>
                                          <p:spTgt spid="104860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6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01">
                                            <p:txEl>
                                              <p:pRg st="1" end="1"/>
                                            </p:txEl>
                                          </p:spTgt>
                                        </p:tgtEl>
                                        <p:attrNameLst>
                                          <p:attrName>style.visibility</p:attrName>
                                        </p:attrNameLst>
                                      </p:cBhvr>
                                      <p:to>
                                        <p:strVal val="visible"/>
                                      </p:to>
                                    </p:set>
                                    <p:anim calcmode="lin" valueType="num">
                                      <p:cBhvr additive="base">
                                        <p:cTn id="19" dur="500" fill="hold"/>
                                        <p:tgtEl>
                                          <p:spTgt spid="104860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48601">
                                            <p:txEl>
                                              <p:pRg st="2" end="2"/>
                                            </p:txEl>
                                          </p:spTgt>
                                        </p:tgtEl>
                                        <p:attrNameLst>
                                          <p:attrName>style.visibility</p:attrName>
                                        </p:attrNameLst>
                                      </p:cBhvr>
                                      <p:to>
                                        <p:strVal val="visible"/>
                                      </p:to>
                                    </p:set>
                                    <p:anim calcmode="lin" valueType="num">
                                      <p:cBhvr additive="base">
                                        <p:cTn id="25" dur="500" fill="hold"/>
                                        <p:tgtEl>
                                          <p:spTgt spid="104860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60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0" grpId="0"/>
      <p:bldP spid="104860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48602" name="Title 1"/>
          <p:cNvSpPr>
            <a:spLocks noGrp="1"/>
          </p:cNvSpPr>
          <p:nvPr>
            <p:ph type="title"/>
          </p:nvPr>
        </p:nvSpPr>
        <p:spPr>
          <a:xfrm>
            <a:off x="1704621" y="758787"/>
            <a:ext cx="9603275" cy="1049235"/>
          </a:xfrm>
        </p:spPr>
        <p:txBody>
          <a:bodyPr>
            <a:normAutofit/>
          </a:bodyPr>
          <a:lstStyle/>
          <a:p>
            <a:r>
              <a:rPr lang="en-US" sz="4400" dirty="0"/>
              <a:t>Importance of brand image </a:t>
            </a:r>
          </a:p>
          <a:p>
            <a:endParaRPr lang="en-US" dirty="0"/>
          </a:p>
        </p:txBody>
      </p:sp>
      <p:sp>
        <p:nvSpPr>
          <p:cNvPr id="1048603" name="Content Placeholder 2"/>
          <p:cNvSpPr>
            <a:spLocks noGrp="1"/>
          </p:cNvSpPr>
          <p:nvPr>
            <p:ph idx="1"/>
          </p:nvPr>
        </p:nvSpPr>
        <p:spPr>
          <a:xfrm>
            <a:off x="1032482" y="2000456"/>
            <a:ext cx="10795649" cy="4100554"/>
          </a:xfrm>
        </p:spPr>
        <p:txBody>
          <a:bodyPr vert="horz" lIns="91440" tIns="45720" rIns="91440" bIns="45720" rtlCol="0" anchor="t">
            <a:noAutofit/>
          </a:bodyPr>
          <a:lstStyle/>
          <a:p>
            <a:r>
              <a:rPr lang="en-US" sz="2300" dirty="0">
                <a:ea typeface="+mn-lt"/>
                <a:cs typeface="+mn-lt"/>
              </a:rPr>
              <a:t>More profits as new customers are attracted to the brand. Easy to introduce new products under the same brand.</a:t>
            </a:r>
            <a:endParaRPr lang="en-US" sz="2300" dirty="0"/>
          </a:p>
          <a:p>
            <a:r>
              <a:rPr lang="en-US" sz="2300" dirty="0">
                <a:ea typeface="+mn-lt"/>
                <a:cs typeface="+mn-lt"/>
              </a:rPr>
              <a:t>Boosts the confidence of existing customers. Helps in retaining them. Also helps in improvising  Business-Customer relationship. New product ranges will be recognized as being similar to existing product ranges i.e., Lower costs in promotion.</a:t>
            </a:r>
          </a:p>
          <a:p>
            <a:r>
              <a:rPr lang="en-US" sz="2300" dirty="0">
                <a:ea typeface="+mn-lt"/>
                <a:cs typeface="+mn-lt"/>
              </a:rPr>
              <a:t>Increases consumers trust.</a:t>
            </a:r>
            <a:r>
              <a:rPr lang="en-US" sz="2300" dirty="0"/>
              <a:t> Customers are attracted to brands that share similar values with them. When you showcase what you value through branding, customers will develop an emotional connection to you.</a:t>
            </a:r>
            <a:endParaRPr lang="en-US" sz="2300" dirty="0">
              <a:ea typeface="+mn-lt"/>
              <a:cs typeface="+mn-lt"/>
            </a:endParaRPr>
          </a:p>
          <a:p>
            <a:endParaRPr lang="en-US" sz="2300" dirty="0">
              <a:ea typeface="+mn-lt"/>
              <a:cs typeface="+mn-lt"/>
            </a:endParaRPr>
          </a:p>
          <a:p>
            <a:endParaRPr lang="en-US" sz="2300"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02"/>
                                        </p:tgtEl>
                                        <p:attrNameLst>
                                          <p:attrName>style.visibility</p:attrName>
                                        </p:attrNameLst>
                                      </p:cBhvr>
                                      <p:to>
                                        <p:strVal val="visible"/>
                                      </p:to>
                                    </p:set>
                                    <p:anim calcmode="lin" valueType="num">
                                      <p:cBhvr additive="base">
                                        <p:cTn id="7" dur="500" fill="hold"/>
                                        <p:tgtEl>
                                          <p:spTgt spid="1048602"/>
                                        </p:tgtEl>
                                        <p:attrNameLst>
                                          <p:attrName>ppt_x</p:attrName>
                                        </p:attrNameLst>
                                      </p:cBhvr>
                                      <p:tavLst>
                                        <p:tav tm="0">
                                          <p:val>
                                            <p:strVal val="#ppt_x"/>
                                          </p:val>
                                        </p:tav>
                                        <p:tav tm="100000">
                                          <p:val>
                                            <p:strVal val="#ppt_x"/>
                                          </p:val>
                                        </p:tav>
                                      </p:tavLst>
                                    </p:anim>
                                    <p:anim calcmode="lin" valueType="num">
                                      <p:cBhvr additive="base">
                                        <p:cTn id="8" dur="500" fill="hold"/>
                                        <p:tgtEl>
                                          <p:spTgt spid="1048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603">
                                            <p:txEl>
                                              <p:pRg st="0" end="0"/>
                                            </p:txEl>
                                          </p:spTgt>
                                        </p:tgtEl>
                                        <p:attrNameLst>
                                          <p:attrName>style.visibility</p:attrName>
                                        </p:attrNameLst>
                                      </p:cBhvr>
                                      <p:to>
                                        <p:strVal val="visible"/>
                                      </p:to>
                                    </p:set>
                                    <p:anim calcmode="lin" valueType="num">
                                      <p:cBhvr additive="base">
                                        <p:cTn id="13" dur="500" fill="hold"/>
                                        <p:tgtEl>
                                          <p:spTgt spid="104860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03">
                                            <p:txEl>
                                              <p:pRg st="1" end="1"/>
                                            </p:txEl>
                                          </p:spTgt>
                                        </p:tgtEl>
                                        <p:attrNameLst>
                                          <p:attrName>style.visibility</p:attrName>
                                        </p:attrNameLst>
                                      </p:cBhvr>
                                      <p:to>
                                        <p:strVal val="visible"/>
                                      </p:to>
                                    </p:set>
                                    <p:anim calcmode="lin" valueType="num">
                                      <p:cBhvr additive="base">
                                        <p:cTn id="19" dur="500" fill="hold"/>
                                        <p:tgtEl>
                                          <p:spTgt spid="104860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48603">
                                            <p:txEl>
                                              <p:pRg st="2" end="2"/>
                                            </p:txEl>
                                          </p:spTgt>
                                        </p:tgtEl>
                                        <p:attrNameLst>
                                          <p:attrName>style.visibility</p:attrName>
                                        </p:attrNameLst>
                                      </p:cBhvr>
                                      <p:to>
                                        <p:strVal val="visible"/>
                                      </p:to>
                                    </p:set>
                                    <p:anim calcmode="lin" valueType="num">
                                      <p:cBhvr additive="base">
                                        <p:cTn id="25" dur="500" fill="hold"/>
                                        <p:tgtEl>
                                          <p:spTgt spid="104860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6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2" grpId="0"/>
      <p:bldP spid="104860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2E91-C1B0-4DBF-AE86-2C4DC17DD8E3}"/>
              </a:ext>
            </a:extLst>
          </p:cNvPr>
          <p:cNvSpPr>
            <a:spLocks noGrp="1"/>
          </p:cNvSpPr>
          <p:nvPr>
            <p:ph type="title"/>
          </p:nvPr>
        </p:nvSpPr>
        <p:spPr/>
        <p:txBody>
          <a:bodyPr/>
          <a:lstStyle/>
          <a:p>
            <a:r>
              <a:rPr lang="en-US" dirty="0">
                <a:ea typeface="+mj-lt"/>
                <a:cs typeface="+mj-lt"/>
              </a:rPr>
              <a:t>Factors Contributing to Brand Image</a:t>
            </a:r>
          </a:p>
          <a:p>
            <a:endParaRPr lang="en-US" dirty="0"/>
          </a:p>
        </p:txBody>
      </p:sp>
      <p:sp>
        <p:nvSpPr>
          <p:cNvPr id="3" name="Content Placeholder 2">
            <a:extLst>
              <a:ext uri="{FF2B5EF4-FFF2-40B4-BE49-F238E27FC236}">
                <a16:creationId xmlns:a16="http://schemas.microsoft.com/office/drawing/2014/main" id="{391DC75B-D60F-4F6E-9A52-E26DDA7F75EE}"/>
              </a:ext>
            </a:extLst>
          </p:cNvPr>
          <p:cNvSpPr>
            <a:spLocks noGrp="1"/>
          </p:cNvSpPr>
          <p:nvPr>
            <p:ph idx="1"/>
          </p:nvPr>
        </p:nvSpPr>
        <p:spPr>
          <a:xfrm>
            <a:off x="1451579" y="2015732"/>
            <a:ext cx="6587025" cy="3450613"/>
          </a:xfrm>
        </p:spPr>
        <p:txBody>
          <a:bodyPr/>
          <a:lstStyle/>
          <a:p>
            <a:pPr marL="0" indent="0">
              <a:buNone/>
            </a:pPr>
            <a:r>
              <a:rPr lang="en-US" sz="2400" dirty="0">
                <a:ea typeface="+mn-lt"/>
                <a:cs typeface="+mn-lt"/>
              </a:rPr>
              <a:t>1. Quality of the Product/service</a:t>
            </a:r>
            <a:endParaRPr lang="en-US" sz="2400" dirty="0"/>
          </a:p>
          <a:p>
            <a:pPr marL="0" indent="0">
              <a:buNone/>
            </a:pPr>
            <a:r>
              <a:rPr lang="en-US" sz="2400" dirty="0">
                <a:ea typeface="+mn-lt"/>
                <a:cs typeface="+mn-lt"/>
              </a:rPr>
              <a:t>2. Usability of the Product/service</a:t>
            </a:r>
            <a:endParaRPr lang="en-US" sz="2400" dirty="0"/>
          </a:p>
          <a:p>
            <a:pPr marL="0" indent="0">
              <a:buNone/>
            </a:pPr>
            <a:r>
              <a:rPr lang="en-US" sz="2400" dirty="0">
                <a:ea typeface="+mn-lt"/>
                <a:cs typeface="+mn-lt"/>
              </a:rPr>
              <a:t>3. Perceived value</a:t>
            </a:r>
            <a:endParaRPr lang="en-US" sz="2400" dirty="0"/>
          </a:p>
          <a:p>
            <a:pPr marL="0" indent="0">
              <a:buNone/>
            </a:pPr>
            <a:r>
              <a:rPr lang="en-US" sz="2400" dirty="0">
                <a:ea typeface="+mn-lt"/>
                <a:cs typeface="+mn-lt"/>
              </a:rPr>
              <a:t>4. Some association like a celebrity with positive impact</a:t>
            </a:r>
            <a:endParaRPr lang="en-US" sz="2400" dirty="0"/>
          </a:p>
          <a:p>
            <a:pPr marL="0" indent="0">
              <a:buNone/>
            </a:pPr>
            <a:r>
              <a:rPr lang="en-US" sz="2400" dirty="0">
                <a:ea typeface="+mn-lt"/>
                <a:cs typeface="+mn-lt"/>
              </a:rPr>
              <a:t>5. Durability</a:t>
            </a:r>
            <a:endParaRPr lang="en-US" sz="2400" dirty="0"/>
          </a:p>
          <a:p>
            <a:pPr marL="0" indent="0">
              <a:buNone/>
            </a:pPr>
            <a:endParaRPr lang="en-US" sz="2400" dirty="0"/>
          </a:p>
        </p:txBody>
      </p:sp>
      <p:pic>
        <p:nvPicPr>
          <p:cNvPr id="5" name="Picture 2" descr="A close up of a logo&#10;&#10;Description generated with high confidence">
            <a:extLst>
              <a:ext uri="{FF2B5EF4-FFF2-40B4-BE49-F238E27FC236}">
                <a16:creationId xmlns:a16="http://schemas.microsoft.com/office/drawing/2014/main" id="{7CC4BE1B-AA3B-4817-8E90-9F7D7DE8EBD6}"/>
              </a:ext>
            </a:extLst>
          </p:cNvPr>
          <p:cNvPicPr>
            <a:picLocks noChangeAspect="1"/>
          </p:cNvPicPr>
          <p:nvPr/>
        </p:nvPicPr>
        <p:blipFill>
          <a:blip r:embed="rId2"/>
          <a:stretch>
            <a:fillRect/>
          </a:stretch>
        </p:blipFill>
        <p:spPr>
          <a:xfrm>
            <a:off x="8386233" y="2014267"/>
            <a:ext cx="3621616" cy="3295132"/>
          </a:xfrm>
          <a:prstGeom prst="rect">
            <a:avLst/>
          </a:prstGeom>
        </p:spPr>
      </p:pic>
    </p:spTree>
    <p:extLst>
      <p:ext uri="{BB962C8B-B14F-4D97-AF65-F5344CB8AC3E}">
        <p14:creationId xmlns:p14="http://schemas.microsoft.com/office/powerpoint/2010/main" val="133228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048604" name="Rectangle 13"/>
          <p:cNvSpPr>
            <a:spLocks noGrp="1" noRot="1" noChangeAspect="1" noMove="1" noResize="1" noEditPoints="1" noAdjustHandles="1" noChangeArrowheads="1" noChangeShapeType="1" noTextEdit="1"/>
          </p:cNvSpPr>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05" name="Title 1"/>
          <p:cNvSpPr>
            <a:spLocks noGrp="1"/>
          </p:cNvSpPr>
          <p:nvPr>
            <p:ph type="title"/>
          </p:nvPr>
        </p:nvSpPr>
        <p:spPr>
          <a:xfrm>
            <a:off x="844476" y="602875"/>
            <a:ext cx="9332707" cy="913504"/>
          </a:xfrm>
        </p:spPr>
        <p:txBody>
          <a:bodyPr anchor="ctr">
            <a:normAutofit/>
          </a:bodyPr>
          <a:lstStyle/>
          <a:p>
            <a:r>
              <a:rPr lang="en-US" dirty="0"/>
              <a:t>Components of brand image</a:t>
            </a:r>
          </a:p>
        </p:txBody>
      </p:sp>
      <p:cxnSp>
        <p:nvCxnSpPr>
          <p:cNvPr id="3145733" name="Straight Connector 15"/>
          <p:cNvCxnSpPr>
            <a:cxnSpLocks noGrp="1" noRot="1" noChangeAspect="1" noMove="1" noResize="1" noEditPoints="1" noAdjustHandles="1" noChangeArrowheads="1" noChangeShapeType="1"/>
          </p:cNvCxnSpPr>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048606" name="Content Placeholder 8"/>
          <p:cNvSpPr>
            <a:spLocks noGrp="1"/>
          </p:cNvSpPr>
          <p:nvPr>
            <p:ph idx="1"/>
          </p:nvPr>
        </p:nvSpPr>
        <p:spPr>
          <a:xfrm>
            <a:off x="4924851" y="1151965"/>
            <a:ext cx="6197238" cy="4824355"/>
          </a:xfrm>
        </p:spPr>
        <p:txBody>
          <a:bodyPr vert="horz" lIns="91440" tIns="45720" rIns="91440" bIns="45720" rtlCol="0" anchor="ctr">
            <a:noAutofit/>
          </a:bodyPr>
          <a:lstStyle/>
          <a:p>
            <a:endParaRPr lang="en-US" dirty="0"/>
          </a:p>
          <a:p>
            <a:endParaRPr lang="en-US" dirty="0"/>
          </a:p>
          <a:p>
            <a:endParaRPr lang="en-US" dirty="0"/>
          </a:p>
          <a:p>
            <a:endParaRPr lang="en-US" dirty="0"/>
          </a:p>
          <a:p>
            <a:endParaRPr lang="en-US" dirty="0"/>
          </a:p>
          <a:p>
            <a:endParaRPr lang="en-US" sz="2400" dirty="0"/>
          </a:p>
          <a:p>
            <a:r>
              <a:rPr lang="en-US" sz="2400" dirty="0"/>
              <a:t>Price, packaging, user imagery, etc.</a:t>
            </a:r>
            <a:endParaRPr lang="en-US" dirty="0"/>
          </a:p>
          <a:p>
            <a:endParaRPr lang="en-US" sz="2400" dirty="0"/>
          </a:p>
          <a:p>
            <a:r>
              <a:rPr lang="en-US" sz="2400" dirty="0"/>
              <a:t>Functional(often related to physiological needs), experiential(what it feels like to use the product) and symbolic(i.e., a need for social approval or self-esteem).</a:t>
            </a:r>
          </a:p>
          <a:p>
            <a:endParaRPr lang="en-US" sz="2400" dirty="0"/>
          </a:p>
          <a:p>
            <a:r>
              <a:rPr lang="en-US" sz="2400" dirty="0"/>
              <a:t>Consumer's overall evaluations of a brand.</a:t>
            </a:r>
          </a:p>
          <a:p>
            <a:endParaRPr lang="en-US" sz="2400" dirty="0"/>
          </a:p>
          <a:p>
            <a:endParaRPr lang="en-US" dirty="0"/>
          </a:p>
          <a:p>
            <a:endParaRPr lang="en-US" dirty="0"/>
          </a:p>
          <a:p>
            <a:endParaRPr lang="en-US" dirty="0"/>
          </a:p>
          <a:p>
            <a:endParaRPr lang="en-US" dirty="0"/>
          </a:p>
        </p:txBody>
      </p:sp>
      <p:sp>
        <p:nvSpPr>
          <p:cNvPr id="1048607" name="Arrow: Right 2"/>
          <p:cNvSpPr/>
          <p:nvPr/>
        </p:nvSpPr>
        <p:spPr>
          <a:xfrm>
            <a:off x="1068412" y="1606652"/>
            <a:ext cx="2902322" cy="1086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ATTRIBUTES</a:t>
            </a:r>
          </a:p>
        </p:txBody>
      </p:sp>
      <p:sp>
        <p:nvSpPr>
          <p:cNvPr id="1048608" name="Arrow: Right 9"/>
          <p:cNvSpPr/>
          <p:nvPr/>
        </p:nvSpPr>
        <p:spPr>
          <a:xfrm>
            <a:off x="1068412" y="3327246"/>
            <a:ext cx="2902322" cy="10421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BENIFITS</a:t>
            </a:r>
          </a:p>
        </p:txBody>
      </p:sp>
      <p:sp>
        <p:nvSpPr>
          <p:cNvPr id="1048609" name="Arrow: Right 12"/>
          <p:cNvSpPr/>
          <p:nvPr/>
        </p:nvSpPr>
        <p:spPr>
          <a:xfrm>
            <a:off x="1068412" y="5000855"/>
            <a:ext cx="2902322" cy="107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BRAND ATTTITUDES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05"/>
                                        </p:tgtEl>
                                        <p:attrNameLst>
                                          <p:attrName>style.visibility</p:attrName>
                                        </p:attrNameLst>
                                      </p:cBhvr>
                                      <p:to>
                                        <p:strVal val="visible"/>
                                      </p:to>
                                    </p:set>
                                    <p:anim calcmode="lin" valueType="num">
                                      <p:cBhvr additive="base">
                                        <p:cTn id="7" dur="500" fill="hold"/>
                                        <p:tgtEl>
                                          <p:spTgt spid="1048605"/>
                                        </p:tgtEl>
                                        <p:attrNameLst>
                                          <p:attrName>ppt_x</p:attrName>
                                        </p:attrNameLst>
                                      </p:cBhvr>
                                      <p:tavLst>
                                        <p:tav tm="0">
                                          <p:val>
                                            <p:strVal val="#ppt_x"/>
                                          </p:val>
                                        </p:tav>
                                        <p:tav tm="100000">
                                          <p:val>
                                            <p:strVal val="#ppt_x"/>
                                          </p:val>
                                        </p:tav>
                                      </p:tavLst>
                                    </p:anim>
                                    <p:anim calcmode="lin" valueType="num">
                                      <p:cBhvr additive="base">
                                        <p:cTn id="8" dur="500" fill="hold"/>
                                        <p:tgtEl>
                                          <p:spTgt spid="10486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607"/>
                                        </p:tgtEl>
                                        <p:attrNameLst>
                                          <p:attrName>style.visibility</p:attrName>
                                        </p:attrNameLst>
                                      </p:cBhvr>
                                      <p:to>
                                        <p:strVal val="visible"/>
                                      </p:to>
                                    </p:set>
                                    <p:anim calcmode="lin" valueType="num">
                                      <p:cBhvr additive="base">
                                        <p:cTn id="13" dur="500" fill="hold"/>
                                        <p:tgtEl>
                                          <p:spTgt spid="1048607"/>
                                        </p:tgtEl>
                                        <p:attrNameLst>
                                          <p:attrName>ppt_x</p:attrName>
                                        </p:attrNameLst>
                                      </p:cBhvr>
                                      <p:tavLst>
                                        <p:tav tm="0">
                                          <p:val>
                                            <p:strVal val="#ppt_x"/>
                                          </p:val>
                                        </p:tav>
                                        <p:tav tm="100000">
                                          <p:val>
                                            <p:strVal val="#ppt_x"/>
                                          </p:val>
                                        </p:tav>
                                      </p:tavLst>
                                    </p:anim>
                                    <p:anim calcmode="lin" valueType="num">
                                      <p:cBhvr additive="base">
                                        <p:cTn id="14" dur="500" fill="hold"/>
                                        <p:tgtEl>
                                          <p:spTgt spid="104860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48606">
                                            <p:txEl>
                                              <p:pRg st="6" end="6"/>
                                            </p:txEl>
                                          </p:spTgt>
                                        </p:tgtEl>
                                        <p:attrNameLst>
                                          <p:attrName>style.visibility</p:attrName>
                                        </p:attrNameLst>
                                      </p:cBhvr>
                                      <p:to>
                                        <p:strVal val="visible"/>
                                      </p:to>
                                    </p:set>
                                    <p:anim calcmode="lin" valueType="num">
                                      <p:cBhvr additive="base">
                                        <p:cTn id="19" dur="500" fill="hold"/>
                                        <p:tgtEl>
                                          <p:spTgt spid="1048606">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0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48608"/>
                                        </p:tgtEl>
                                        <p:attrNameLst>
                                          <p:attrName>style.visibility</p:attrName>
                                        </p:attrNameLst>
                                      </p:cBhvr>
                                      <p:to>
                                        <p:strVal val="visible"/>
                                      </p:to>
                                    </p:set>
                                    <p:anim calcmode="lin" valueType="num">
                                      <p:cBhvr additive="base">
                                        <p:cTn id="25" dur="500" fill="hold"/>
                                        <p:tgtEl>
                                          <p:spTgt spid="1048608"/>
                                        </p:tgtEl>
                                        <p:attrNameLst>
                                          <p:attrName>ppt_x</p:attrName>
                                        </p:attrNameLst>
                                      </p:cBhvr>
                                      <p:tavLst>
                                        <p:tav tm="0">
                                          <p:val>
                                            <p:strVal val="#ppt_x"/>
                                          </p:val>
                                        </p:tav>
                                        <p:tav tm="100000">
                                          <p:val>
                                            <p:strVal val="#ppt_x"/>
                                          </p:val>
                                        </p:tav>
                                      </p:tavLst>
                                    </p:anim>
                                    <p:anim calcmode="lin" valueType="num">
                                      <p:cBhvr additive="base">
                                        <p:cTn id="26" dur="500" fill="hold"/>
                                        <p:tgtEl>
                                          <p:spTgt spid="104860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48606">
                                            <p:txEl>
                                              <p:pRg st="8" end="8"/>
                                            </p:txEl>
                                          </p:spTgt>
                                        </p:tgtEl>
                                        <p:attrNameLst>
                                          <p:attrName>style.visibility</p:attrName>
                                        </p:attrNameLst>
                                      </p:cBhvr>
                                      <p:to>
                                        <p:strVal val="visible"/>
                                      </p:to>
                                    </p:set>
                                    <p:anim calcmode="lin" valueType="num">
                                      <p:cBhvr additive="base">
                                        <p:cTn id="31" dur="500" fill="hold"/>
                                        <p:tgtEl>
                                          <p:spTgt spid="104860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4860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48609"/>
                                        </p:tgtEl>
                                        <p:attrNameLst>
                                          <p:attrName>style.visibility</p:attrName>
                                        </p:attrNameLst>
                                      </p:cBhvr>
                                      <p:to>
                                        <p:strVal val="visible"/>
                                      </p:to>
                                    </p:set>
                                    <p:anim calcmode="lin" valueType="num">
                                      <p:cBhvr additive="base">
                                        <p:cTn id="37" dur="500" fill="hold"/>
                                        <p:tgtEl>
                                          <p:spTgt spid="1048609"/>
                                        </p:tgtEl>
                                        <p:attrNameLst>
                                          <p:attrName>ppt_x</p:attrName>
                                        </p:attrNameLst>
                                      </p:cBhvr>
                                      <p:tavLst>
                                        <p:tav tm="0">
                                          <p:val>
                                            <p:strVal val="#ppt_x"/>
                                          </p:val>
                                        </p:tav>
                                        <p:tav tm="100000">
                                          <p:val>
                                            <p:strVal val="#ppt_x"/>
                                          </p:val>
                                        </p:tav>
                                      </p:tavLst>
                                    </p:anim>
                                    <p:anim calcmode="lin" valueType="num">
                                      <p:cBhvr additive="base">
                                        <p:cTn id="38" dur="500" fill="hold"/>
                                        <p:tgtEl>
                                          <p:spTgt spid="104860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48606">
                                            <p:txEl>
                                              <p:pRg st="10" end="10"/>
                                            </p:txEl>
                                          </p:spTgt>
                                        </p:tgtEl>
                                        <p:attrNameLst>
                                          <p:attrName>style.visibility</p:attrName>
                                        </p:attrNameLst>
                                      </p:cBhvr>
                                      <p:to>
                                        <p:strVal val="visible"/>
                                      </p:to>
                                    </p:set>
                                    <p:anim calcmode="lin" valueType="num">
                                      <p:cBhvr additive="base">
                                        <p:cTn id="43" dur="500" fill="hold"/>
                                        <p:tgtEl>
                                          <p:spTgt spid="1048606">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4860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5" grpId="0"/>
      <p:bldP spid="1048607" grpId="0" animBg="1"/>
      <p:bldP spid="1048608" grpId="0" animBg="1"/>
      <p:bldP spid="104860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048610" name="Rectangle 7"/>
          <p:cNvSpPr>
            <a:spLocks noGrp="1" noRot="1" noChangeAspect="1" noMove="1" noResize="1" noEditPoints="1" noAdjustHandles="1" noChangeArrowheads="1" noChangeShapeType="1" noTextEdit="1"/>
          </p:cNvSpPr>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1" name="Rectangle 9"/>
          <p:cNvSpPr>
            <a:spLocks noGrp="1" noRot="1" noChangeAspect="1" noMove="1" noResize="1" noEditPoints="1" noAdjustHandles="1" noChangeArrowheads="1" noChangeShapeType="1" noTextEdit="1"/>
          </p:cNvSpPr>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2" name="Title 1"/>
          <p:cNvSpPr>
            <a:spLocks noGrp="1"/>
          </p:cNvSpPr>
          <p:nvPr>
            <p:ph type="title"/>
          </p:nvPr>
        </p:nvSpPr>
        <p:spPr>
          <a:xfrm>
            <a:off x="791068" y="712538"/>
            <a:ext cx="2727813" cy="200097"/>
          </a:xfrm>
        </p:spPr>
        <p:txBody>
          <a:bodyPr>
            <a:normAutofit fontScale="90000"/>
          </a:bodyPr>
          <a:lstStyle/>
          <a:p>
            <a:r>
              <a:rPr lang="en-US" dirty="0">
                <a:solidFill>
                  <a:srgbClr val="FFFFFF"/>
                </a:solidFill>
              </a:rPr>
              <a:t>Example:</a:t>
            </a:r>
          </a:p>
        </p:txBody>
      </p:sp>
      <p:pic>
        <p:nvPicPr>
          <p:cNvPr id="2097160" name="Picture 4" descr="A screenshot of a cell phone  Description generated with very high confidence"/>
          <p:cNvPicPr>
            <a:picLocks noGrp="1" noChangeAspect="1"/>
          </p:cNvPicPr>
          <p:nvPr>
            <p:ph idx="1"/>
          </p:nvPr>
        </p:nvPicPr>
        <p:blipFill rotWithShape="1">
          <a:blip r:embed="rId2"/>
          <a:srcRect t="14138" r="56117" b="4138"/>
          <a:stretch>
            <a:fillRect/>
          </a:stretch>
        </p:blipFill>
        <p:spPr>
          <a:xfrm>
            <a:off x="532178" y="1918361"/>
            <a:ext cx="2871031" cy="3677845"/>
          </a:xfrm>
        </p:spPr>
      </p:pic>
      <p:sp>
        <p:nvSpPr>
          <p:cNvPr id="1048613" name="TextBox 5"/>
          <p:cNvSpPr txBox="1"/>
          <p:nvPr/>
        </p:nvSpPr>
        <p:spPr>
          <a:xfrm>
            <a:off x="4865077" y="375139"/>
            <a:ext cx="6611815" cy="58318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400" b="1" dirty="0"/>
          </a:p>
          <a:p>
            <a:pPr marL="285750" indent="-285750">
              <a:buFont typeface="Arial"/>
              <a:buChar char="•"/>
            </a:pPr>
            <a:r>
              <a:rPr lang="en-US" sz="2800" b="1" dirty="0"/>
              <a:t>Attributes:</a:t>
            </a:r>
            <a:r>
              <a:rPr lang="en-US" sz="2800" dirty="0"/>
              <a:t> Compassion, Kindness, Care and Love.</a:t>
            </a:r>
          </a:p>
          <a:p>
            <a:pPr marL="285750" indent="-285750">
              <a:buFont typeface="Arial"/>
              <a:buChar char="•"/>
            </a:pPr>
            <a:endParaRPr lang="en-US" sz="2800" dirty="0"/>
          </a:p>
          <a:p>
            <a:pPr marL="285750" indent="-285750">
              <a:buFont typeface="Arial"/>
              <a:buChar char="•"/>
            </a:pPr>
            <a:endParaRPr lang="en-US" sz="2800" dirty="0"/>
          </a:p>
          <a:p>
            <a:pPr marL="285750" indent="-285750">
              <a:buFont typeface="Arial"/>
              <a:buChar char="•"/>
            </a:pPr>
            <a:endParaRPr lang="en-US" sz="2800" dirty="0"/>
          </a:p>
          <a:p>
            <a:pPr marL="285750" indent="-285750">
              <a:buFont typeface="Arial"/>
              <a:buChar char="•"/>
            </a:pPr>
            <a:r>
              <a:rPr lang="en-US" sz="2800" b="1" dirty="0"/>
              <a:t>Benefits:</a:t>
            </a:r>
            <a:r>
              <a:rPr lang="en-US" sz="2800" dirty="0"/>
              <a:t> Treating or preventing dry, itchy skin or minor skin irritations.</a:t>
            </a:r>
          </a:p>
          <a:p>
            <a:endParaRPr lang="en-US" sz="2800" dirty="0"/>
          </a:p>
          <a:p>
            <a:endParaRPr lang="en-US" sz="2800" dirty="0"/>
          </a:p>
          <a:p>
            <a:endParaRPr lang="en-US" sz="2800" dirty="0"/>
          </a:p>
          <a:p>
            <a:pPr marL="285750" indent="-285750">
              <a:buFont typeface="Arial"/>
              <a:buChar char="•"/>
            </a:pPr>
            <a:r>
              <a:rPr lang="en-US" sz="2800" b="1" dirty="0"/>
              <a:t>Brand attitudes:</a:t>
            </a:r>
            <a:r>
              <a:rPr lang="en-US" sz="2800" dirty="0"/>
              <a:t> Highly reliable product, trusted quality.</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12"/>
                                        </p:tgtEl>
                                        <p:attrNameLst>
                                          <p:attrName>style.visibility</p:attrName>
                                        </p:attrNameLst>
                                      </p:cBhvr>
                                      <p:to>
                                        <p:strVal val="visible"/>
                                      </p:to>
                                    </p:set>
                                    <p:anim calcmode="lin" valueType="num">
                                      <p:cBhvr additive="base">
                                        <p:cTn id="7" dur="500" fill="hold"/>
                                        <p:tgtEl>
                                          <p:spTgt spid="1048612"/>
                                        </p:tgtEl>
                                        <p:attrNameLst>
                                          <p:attrName>ppt_x</p:attrName>
                                        </p:attrNameLst>
                                      </p:cBhvr>
                                      <p:tavLst>
                                        <p:tav tm="0">
                                          <p:val>
                                            <p:strVal val="#ppt_x"/>
                                          </p:val>
                                        </p:tav>
                                        <p:tav tm="100000">
                                          <p:val>
                                            <p:strVal val="#ppt_x"/>
                                          </p:val>
                                        </p:tav>
                                      </p:tavLst>
                                    </p:anim>
                                    <p:anim calcmode="lin" valueType="num">
                                      <p:cBhvr additive="base">
                                        <p:cTn id="8" dur="500" fill="hold"/>
                                        <p:tgtEl>
                                          <p:spTgt spid="10486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613"/>
                                        </p:tgtEl>
                                        <p:attrNameLst>
                                          <p:attrName>style.visibility</p:attrName>
                                        </p:attrNameLst>
                                      </p:cBhvr>
                                      <p:to>
                                        <p:strVal val="visible"/>
                                      </p:to>
                                    </p:set>
                                    <p:anim calcmode="lin" valueType="num">
                                      <p:cBhvr additive="base">
                                        <p:cTn id="13" dur="500" fill="hold"/>
                                        <p:tgtEl>
                                          <p:spTgt spid="1048613"/>
                                        </p:tgtEl>
                                        <p:attrNameLst>
                                          <p:attrName>ppt_x</p:attrName>
                                        </p:attrNameLst>
                                      </p:cBhvr>
                                      <p:tavLst>
                                        <p:tav tm="0">
                                          <p:val>
                                            <p:strVal val="#ppt_x"/>
                                          </p:val>
                                        </p:tav>
                                        <p:tav tm="100000">
                                          <p:val>
                                            <p:strVal val="#ppt_x"/>
                                          </p:val>
                                        </p:tav>
                                      </p:tavLst>
                                    </p:anim>
                                    <p:anim calcmode="lin" valueType="num">
                                      <p:cBhvr additive="base">
                                        <p:cTn id="14" dur="500" fill="hold"/>
                                        <p:tgtEl>
                                          <p:spTgt spid="10486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97160"/>
                                        </p:tgtEl>
                                        <p:attrNameLst>
                                          <p:attrName>style.visibility</p:attrName>
                                        </p:attrNameLst>
                                      </p:cBhvr>
                                      <p:to>
                                        <p:strVal val="visible"/>
                                      </p:to>
                                    </p:set>
                                    <p:anim calcmode="lin" valueType="num">
                                      <p:cBhvr additive="base">
                                        <p:cTn id="19" dur="500" fill="hold"/>
                                        <p:tgtEl>
                                          <p:spTgt spid="2097160"/>
                                        </p:tgtEl>
                                        <p:attrNameLst>
                                          <p:attrName>ppt_x</p:attrName>
                                        </p:attrNameLst>
                                      </p:cBhvr>
                                      <p:tavLst>
                                        <p:tav tm="0">
                                          <p:val>
                                            <p:strVal val="#ppt_x"/>
                                          </p:val>
                                        </p:tav>
                                        <p:tav tm="100000">
                                          <p:val>
                                            <p:strVal val="#ppt_x"/>
                                          </p:val>
                                        </p:tav>
                                      </p:tavLst>
                                    </p:anim>
                                    <p:anim calcmode="lin" valueType="num">
                                      <p:cBhvr additive="base">
                                        <p:cTn id="20" dur="500" fill="hold"/>
                                        <p:tgtEl>
                                          <p:spTgt spid="20971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p:bldP spid="10486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1553590" y="802960"/>
            <a:ext cx="9603275" cy="907823"/>
          </a:xfrm>
        </p:spPr>
        <p:txBody>
          <a:bodyPr/>
          <a:lstStyle/>
          <a:p>
            <a:r>
              <a:rPr lang="en-US" dirty="0"/>
              <a:t> Some noteworthy brands</a:t>
            </a:r>
          </a:p>
        </p:txBody>
      </p:sp>
      <p:sp>
        <p:nvSpPr>
          <p:cNvPr id="1048619" name="Content Placeholder 2"/>
          <p:cNvSpPr>
            <a:spLocks noGrp="1"/>
          </p:cNvSpPr>
          <p:nvPr>
            <p:ph idx="1"/>
          </p:nvPr>
        </p:nvSpPr>
        <p:spPr>
          <a:xfrm>
            <a:off x="1556682" y="1978637"/>
            <a:ext cx="9603275" cy="4022113"/>
          </a:xfrm>
        </p:spPr>
        <p:txBody>
          <a:bodyPr>
            <a:normAutofit lnSpcReduction="10000"/>
          </a:bodyPr>
          <a:lstStyle/>
          <a:p>
            <a:r>
              <a:rPr lang="en-US" dirty="0">
                <a:ea typeface="+mn-lt"/>
                <a:cs typeface="+mn-lt"/>
              </a:rPr>
              <a:t>The brand image can be understood with BMW example. BMW as a car is associated with luxury, power and status symbol. The brand image of BMW is positive in minds of target audience and the image is of a brand which will raise their status in society and would be seen as absolute parameter of one's success.</a:t>
            </a:r>
            <a:endParaRPr lang="en-US" b="1" dirty="0"/>
          </a:p>
          <a:p>
            <a:endParaRPr lang="en-US" dirty="0">
              <a:ea typeface="+mn-lt"/>
              <a:cs typeface="+mn-lt"/>
            </a:endParaRPr>
          </a:p>
          <a:p>
            <a:r>
              <a:rPr lang="en-US" dirty="0">
                <a:ea typeface="+mn-lt"/>
                <a:cs typeface="+mn-lt"/>
              </a:rPr>
              <a:t>Another example can be seen for Starbucks. It is considered a place which is associated with warmth, comfort and good coffee. The brand image for Starbucks is that of a comforting brand. People associate memories with such brands.</a:t>
            </a:r>
            <a:endParaRPr lang="en-US" dirty="0"/>
          </a:p>
          <a:p>
            <a:endParaRPr lang="en-US" b="1" dirty="0"/>
          </a:p>
          <a:p>
            <a:r>
              <a:rPr lang="en-US" b="1" dirty="0"/>
              <a:t>Fashion brands: </a:t>
            </a:r>
            <a:r>
              <a:rPr lang="en-US" dirty="0"/>
              <a:t>GUCCI, COTTON CANDY, H&amp;M, etc. </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18"/>
                                        </p:tgtEl>
                                        <p:attrNameLst>
                                          <p:attrName>style.visibility</p:attrName>
                                        </p:attrNameLst>
                                      </p:cBhvr>
                                      <p:to>
                                        <p:strVal val="visible"/>
                                      </p:to>
                                    </p:set>
                                    <p:anim calcmode="lin" valueType="num">
                                      <p:cBhvr additive="base">
                                        <p:cTn id="7" dur="500" fill="hold"/>
                                        <p:tgtEl>
                                          <p:spTgt spid="1048618"/>
                                        </p:tgtEl>
                                        <p:attrNameLst>
                                          <p:attrName>ppt_x</p:attrName>
                                        </p:attrNameLst>
                                      </p:cBhvr>
                                      <p:tavLst>
                                        <p:tav tm="0">
                                          <p:val>
                                            <p:strVal val="#ppt_x"/>
                                          </p:val>
                                        </p:tav>
                                        <p:tav tm="100000">
                                          <p:val>
                                            <p:strVal val="#ppt_x"/>
                                          </p:val>
                                        </p:tav>
                                      </p:tavLst>
                                    </p:anim>
                                    <p:anim calcmode="lin" valueType="num">
                                      <p:cBhvr additive="base">
                                        <p:cTn id="8" dur="500" fill="hold"/>
                                        <p:tgtEl>
                                          <p:spTgt spid="10486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619">
                                            <p:txEl>
                                              <p:pRg st="0" end="0"/>
                                            </p:txEl>
                                          </p:spTgt>
                                        </p:tgtEl>
                                        <p:attrNameLst>
                                          <p:attrName>style.visibility</p:attrName>
                                        </p:attrNameLst>
                                      </p:cBhvr>
                                      <p:to>
                                        <p:strVal val="visible"/>
                                      </p:to>
                                    </p:set>
                                    <p:anim calcmode="lin" valueType="num">
                                      <p:cBhvr additive="base">
                                        <p:cTn id="13" dur="500" fill="hold"/>
                                        <p:tgtEl>
                                          <p:spTgt spid="10486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6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19">
                                            <p:txEl>
                                              <p:pRg st="2" end="2"/>
                                            </p:txEl>
                                          </p:spTgt>
                                        </p:tgtEl>
                                        <p:attrNameLst>
                                          <p:attrName>style.visibility</p:attrName>
                                        </p:attrNameLst>
                                      </p:cBhvr>
                                      <p:to>
                                        <p:strVal val="visible"/>
                                      </p:to>
                                    </p:set>
                                    <p:anim calcmode="lin" valueType="num">
                                      <p:cBhvr additive="base">
                                        <p:cTn id="19" dur="500" fill="hold"/>
                                        <p:tgtEl>
                                          <p:spTgt spid="10486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48619">
                                            <p:txEl>
                                              <p:pRg st="4" end="4"/>
                                            </p:txEl>
                                          </p:spTgt>
                                        </p:tgtEl>
                                        <p:attrNameLst>
                                          <p:attrName>style.visibility</p:attrName>
                                        </p:attrNameLst>
                                      </p:cBhvr>
                                      <p:to>
                                        <p:strVal val="visible"/>
                                      </p:to>
                                    </p:set>
                                    <p:anim calcmode="lin" valueType="num">
                                      <p:cBhvr additive="base">
                                        <p:cTn id="25" dur="500" fill="hold"/>
                                        <p:tgtEl>
                                          <p:spTgt spid="104861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6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8" grpId="0"/>
      <p:bldP spid="10486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570613" y="361943"/>
            <a:ext cx="10635361" cy="431765"/>
          </a:xfrm>
        </p:spPr>
        <p:txBody>
          <a:bodyPr>
            <a:noAutofit/>
          </a:bodyPr>
          <a:lstStyle/>
          <a:p>
            <a:r>
              <a:rPr lang="en-US" sz="3200" dirty="0"/>
              <a:t>Personal branding for social workers</a:t>
            </a:r>
          </a:p>
        </p:txBody>
      </p:sp>
      <p:sp>
        <p:nvSpPr>
          <p:cNvPr id="1048617" name="Content Placeholder 2"/>
          <p:cNvSpPr>
            <a:spLocks noGrp="1"/>
          </p:cNvSpPr>
          <p:nvPr>
            <p:ph idx="1"/>
          </p:nvPr>
        </p:nvSpPr>
        <p:spPr/>
        <p:txBody>
          <a:bodyPr vert="horz" lIns="91440" tIns="45720" rIns="91440" bIns="45720" rtlCol="0" anchor="t">
            <a:noAutofit/>
          </a:bodyPr>
          <a:lstStyle/>
          <a:p>
            <a:r>
              <a:rPr lang="en-US" sz="2300" dirty="0">
                <a:ea typeface="+mn-lt"/>
                <a:cs typeface="+mn-lt"/>
              </a:rPr>
              <a:t>Social workers are using branding to establish relationships and present an authentic self. </a:t>
            </a:r>
            <a:endParaRPr lang="en-US" sz="2300" dirty="0"/>
          </a:p>
          <a:p>
            <a:r>
              <a:rPr lang="en-US" sz="2300" dirty="0">
                <a:ea typeface="+mn-lt"/>
                <a:cs typeface="+mn-lt"/>
              </a:rPr>
              <a:t>What people are passionate about plays a role in what’s reflected in the brand.  Also, all of these social workers have used various tools to communicate, such as publishing books, podcasts and research, creating online communities and Twitter chats, and positioning to be included in media articles.</a:t>
            </a:r>
          </a:p>
          <a:p>
            <a:r>
              <a:rPr lang="en-US" sz="2300" dirty="0">
                <a:ea typeface="+mn-lt"/>
                <a:cs typeface="+mn-lt"/>
              </a:rPr>
              <a:t> All of these activities play a role in communicating their expertise and raising their visibility.</a:t>
            </a:r>
            <a:endParaRPr lang="en-US" sz="2300" dirty="0"/>
          </a:p>
          <a:p>
            <a:endParaRPr lang="en-US" sz="2300" dirty="0"/>
          </a:p>
        </p:txBody>
      </p:sp>
      <p:sp>
        <p:nvSpPr>
          <p:cNvPr id="2" name="Text Placeholder 1">
            <a:extLst>
              <a:ext uri="{FF2B5EF4-FFF2-40B4-BE49-F238E27FC236}">
                <a16:creationId xmlns:a16="http://schemas.microsoft.com/office/drawing/2014/main" id="{6E77A22B-73C6-4DE1-8DCD-9676BB2BF9E7}"/>
              </a:ext>
            </a:extLst>
          </p:cNvPr>
          <p:cNvSpPr>
            <a:spLocks noGrp="1"/>
          </p:cNvSpPr>
          <p:nvPr>
            <p:ph type="body" sz="half" idx="2"/>
          </p:nvPr>
        </p:nvSpPr>
        <p:spPr>
          <a:xfrm>
            <a:off x="1377436" y="1143609"/>
            <a:ext cx="3342248" cy="4310063"/>
          </a:xfrm>
        </p:spPr>
        <p:txBody>
          <a:bodyPr vert="horz" lIns="91440" tIns="45720" rIns="91440" bIns="45720" rtlCol="0" anchor="t">
            <a:normAutofit/>
          </a:bodyPr>
          <a:lstStyle/>
          <a:p>
            <a:r>
              <a:rPr lang="en-US" dirty="0"/>
              <a:t>Example:</a:t>
            </a:r>
          </a:p>
        </p:txBody>
      </p:sp>
      <p:pic>
        <p:nvPicPr>
          <p:cNvPr id="2097163" name="Picture 2097162"/>
          <p:cNvPicPr>
            <a:picLocks/>
          </p:cNvPicPr>
          <p:nvPr/>
        </p:nvPicPr>
        <p:blipFill>
          <a:blip r:embed="rId3"/>
          <a:stretch>
            <a:fillRect/>
          </a:stretch>
        </p:blipFill>
        <p:spPr>
          <a:xfrm>
            <a:off x="2005805" y="3430374"/>
            <a:ext cx="2038565" cy="1448111"/>
          </a:xfrm>
          <a:prstGeom prst="rect">
            <a:avLst/>
          </a:prstGeom>
        </p:spPr>
      </p:pic>
      <p:pic>
        <p:nvPicPr>
          <p:cNvPr id="2097164" name="Picture 2097163"/>
          <p:cNvPicPr>
            <a:picLocks/>
          </p:cNvPicPr>
          <p:nvPr/>
        </p:nvPicPr>
        <p:blipFill>
          <a:blip r:embed="rId4"/>
          <a:stretch>
            <a:fillRect/>
          </a:stretch>
        </p:blipFill>
        <p:spPr>
          <a:xfrm>
            <a:off x="2001267" y="1570904"/>
            <a:ext cx="1809357" cy="15511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16"/>
                                        </p:tgtEl>
                                        <p:attrNameLst>
                                          <p:attrName>style.visibility</p:attrName>
                                        </p:attrNameLst>
                                      </p:cBhvr>
                                      <p:to>
                                        <p:strVal val="visible"/>
                                      </p:to>
                                    </p:set>
                                    <p:anim calcmode="lin" valueType="num">
                                      <p:cBhvr additive="base">
                                        <p:cTn id="7" dur="500" fill="hold"/>
                                        <p:tgtEl>
                                          <p:spTgt spid="1048616"/>
                                        </p:tgtEl>
                                        <p:attrNameLst>
                                          <p:attrName>ppt_x</p:attrName>
                                        </p:attrNameLst>
                                      </p:cBhvr>
                                      <p:tavLst>
                                        <p:tav tm="0">
                                          <p:val>
                                            <p:strVal val="#ppt_x"/>
                                          </p:val>
                                        </p:tav>
                                        <p:tav tm="100000">
                                          <p:val>
                                            <p:strVal val="#ppt_x"/>
                                          </p:val>
                                        </p:tav>
                                      </p:tavLst>
                                    </p:anim>
                                    <p:anim calcmode="lin" valueType="num">
                                      <p:cBhvr additive="base">
                                        <p:cTn id="8" dur="500" fill="hold"/>
                                        <p:tgtEl>
                                          <p:spTgt spid="10486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164"/>
                                        </p:tgtEl>
                                        <p:attrNameLst>
                                          <p:attrName>style.visibility</p:attrName>
                                        </p:attrNameLst>
                                      </p:cBhvr>
                                      <p:to>
                                        <p:strVal val="visible"/>
                                      </p:to>
                                    </p:set>
                                    <p:anim calcmode="lin" valueType="num">
                                      <p:cBhvr additive="base">
                                        <p:cTn id="13" dur="500" fill="hold"/>
                                        <p:tgtEl>
                                          <p:spTgt spid="2097164"/>
                                        </p:tgtEl>
                                        <p:attrNameLst>
                                          <p:attrName>ppt_x</p:attrName>
                                        </p:attrNameLst>
                                      </p:cBhvr>
                                      <p:tavLst>
                                        <p:tav tm="0">
                                          <p:val>
                                            <p:strVal val="#ppt_x"/>
                                          </p:val>
                                        </p:tav>
                                        <p:tav tm="100000">
                                          <p:val>
                                            <p:strVal val="#ppt_x"/>
                                          </p:val>
                                        </p:tav>
                                      </p:tavLst>
                                    </p:anim>
                                    <p:anim calcmode="lin" valueType="num">
                                      <p:cBhvr additive="base">
                                        <p:cTn id="14" dur="500" fill="hold"/>
                                        <p:tgtEl>
                                          <p:spTgt spid="20971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17">
                                            <p:txEl>
                                              <p:pRg st="0" end="0"/>
                                            </p:txEl>
                                          </p:spTgt>
                                        </p:tgtEl>
                                        <p:attrNameLst>
                                          <p:attrName>style.visibility</p:attrName>
                                        </p:attrNameLst>
                                      </p:cBhvr>
                                      <p:to>
                                        <p:strVal val="visible"/>
                                      </p:to>
                                    </p:set>
                                    <p:anim calcmode="lin" valueType="num">
                                      <p:cBhvr additive="base">
                                        <p:cTn id="19" dur="500" fill="hold"/>
                                        <p:tgtEl>
                                          <p:spTgt spid="10486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48617">
                                            <p:txEl>
                                              <p:pRg st="1" end="1"/>
                                            </p:txEl>
                                          </p:spTgt>
                                        </p:tgtEl>
                                        <p:attrNameLst>
                                          <p:attrName>style.visibility</p:attrName>
                                        </p:attrNameLst>
                                      </p:cBhvr>
                                      <p:to>
                                        <p:strVal val="visible"/>
                                      </p:to>
                                    </p:set>
                                    <p:anim calcmode="lin" valueType="num">
                                      <p:cBhvr additive="base">
                                        <p:cTn id="25" dur="500" fill="hold"/>
                                        <p:tgtEl>
                                          <p:spTgt spid="104861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6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48617">
                                            <p:txEl>
                                              <p:pRg st="2" end="2"/>
                                            </p:txEl>
                                          </p:spTgt>
                                        </p:tgtEl>
                                        <p:attrNameLst>
                                          <p:attrName>style.visibility</p:attrName>
                                        </p:attrNameLst>
                                      </p:cBhvr>
                                      <p:to>
                                        <p:strVal val="visible"/>
                                      </p:to>
                                    </p:set>
                                    <p:anim calcmode="lin" valueType="num">
                                      <p:cBhvr additive="base">
                                        <p:cTn id="31" dur="500" fill="hold"/>
                                        <p:tgtEl>
                                          <p:spTgt spid="104861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486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97163"/>
                                        </p:tgtEl>
                                        <p:attrNameLst>
                                          <p:attrName>style.visibility</p:attrName>
                                        </p:attrNameLst>
                                      </p:cBhvr>
                                      <p:to>
                                        <p:strVal val="visible"/>
                                      </p:to>
                                    </p:set>
                                    <p:anim calcmode="lin" valueType="num">
                                      <p:cBhvr additive="base">
                                        <p:cTn id="37" dur="500" fill="hold"/>
                                        <p:tgtEl>
                                          <p:spTgt spid="2097163"/>
                                        </p:tgtEl>
                                        <p:attrNameLst>
                                          <p:attrName>ppt_x</p:attrName>
                                        </p:attrNameLst>
                                      </p:cBhvr>
                                      <p:tavLst>
                                        <p:tav tm="0">
                                          <p:val>
                                            <p:strVal val="#ppt_x"/>
                                          </p:val>
                                        </p:tav>
                                        <p:tav tm="100000">
                                          <p:val>
                                            <p:strVal val="#ppt_x"/>
                                          </p:val>
                                        </p:tav>
                                      </p:tavLst>
                                    </p:anim>
                                    <p:anim calcmode="lin" valueType="num">
                                      <p:cBhvr additive="base">
                                        <p:cTn id="38" dur="500" fill="hold"/>
                                        <p:tgtEl>
                                          <p:spTgt spid="2097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6" grpId="0"/>
      <p:bldP spid="104861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Title 1"/>
          <p:cNvSpPr>
            <a:spLocks noGrp="1"/>
          </p:cNvSpPr>
          <p:nvPr>
            <p:ph type="title"/>
          </p:nvPr>
        </p:nvSpPr>
        <p:spPr>
          <a:xfrm>
            <a:off x="1451579" y="963269"/>
            <a:ext cx="9603275" cy="1049235"/>
          </a:xfrm>
        </p:spPr>
        <p:txBody>
          <a:bodyPr/>
          <a:lstStyle/>
          <a:p>
            <a:r>
              <a:rPr lang="en-US" dirty="0"/>
              <a:t>Foundation for a Strong Brand Image</a:t>
            </a:r>
          </a:p>
          <a:p>
            <a:endParaRPr lang="en-US" dirty="0"/>
          </a:p>
        </p:txBody>
      </p:sp>
      <p:sp>
        <p:nvSpPr>
          <p:cNvPr id="1048621" name="Content Placeholder 2"/>
          <p:cNvSpPr>
            <a:spLocks noGrp="1"/>
          </p:cNvSpPr>
          <p:nvPr>
            <p:ph idx="1"/>
          </p:nvPr>
        </p:nvSpPr>
        <p:spPr>
          <a:xfrm>
            <a:off x="1451579" y="2015732"/>
            <a:ext cx="7444275" cy="3810446"/>
          </a:xfrm>
        </p:spPr>
        <p:txBody>
          <a:bodyPr vert="horz" lIns="91440" tIns="45720" rIns="91440" bIns="45720" rtlCol="0" anchor="t">
            <a:noAutofit/>
          </a:bodyPr>
          <a:lstStyle/>
          <a:p>
            <a:pPr marL="0" indent="0">
              <a:buNone/>
            </a:pPr>
            <a:r>
              <a:rPr lang="en-US" sz="2200" b="1" dirty="0">
                <a:ea typeface="+mn-lt"/>
                <a:cs typeface="+mn-lt"/>
              </a:rPr>
              <a:t>1. Identify Key Audiences: </a:t>
            </a:r>
            <a:r>
              <a:rPr lang="en-US" sz="2200" dirty="0">
                <a:ea typeface="+mn-lt"/>
                <a:cs typeface="+mn-lt"/>
              </a:rPr>
              <a:t>Be very specific when defining your audiences.</a:t>
            </a:r>
          </a:p>
          <a:p>
            <a:pPr marL="0" indent="0">
              <a:buNone/>
            </a:pPr>
            <a:r>
              <a:rPr lang="en-US" sz="2200" b="1" dirty="0">
                <a:ea typeface="+mn-lt"/>
                <a:cs typeface="+mn-lt"/>
              </a:rPr>
              <a:t>2. Determine Critical Business Goals: </a:t>
            </a:r>
            <a:r>
              <a:rPr lang="en-US" sz="2200" dirty="0">
                <a:ea typeface="+mn-lt"/>
                <a:cs typeface="+mn-lt"/>
              </a:rPr>
              <a:t>Building a brand image knowing your short-term and long-term business goals.</a:t>
            </a:r>
          </a:p>
          <a:p>
            <a:pPr marL="0" indent="0">
              <a:buNone/>
            </a:pPr>
            <a:r>
              <a:rPr lang="en-US" sz="2200" b="1" dirty="0">
                <a:ea typeface="+mn-lt"/>
                <a:cs typeface="+mn-lt"/>
              </a:rPr>
              <a:t>3. Define Brand Persona: </a:t>
            </a:r>
            <a:r>
              <a:rPr lang="en-US" sz="2200" dirty="0">
                <a:ea typeface="+mn-lt"/>
                <a:cs typeface="+mn-lt"/>
              </a:rPr>
              <a:t>Persona should appeal to customers and articulate your most important differentiators and product benefits. </a:t>
            </a:r>
            <a:endParaRPr lang="en-US" sz="2200" dirty="0"/>
          </a:p>
          <a:p>
            <a:pPr marL="0" indent="0">
              <a:buNone/>
            </a:pPr>
            <a:r>
              <a:rPr lang="en-US" sz="2200" b="1" dirty="0">
                <a:ea typeface="+mn-lt"/>
                <a:cs typeface="+mn-lt"/>
              </a:rPr>
              <a:t>4. Develop Key Messaging: </a:t>
            </a:r>
            <a:r>
              <a:rPr lang="en-US" sz="2200" dirty="0">
                <a:ea typeface="+mn-lt"/>
                <a:cs typeface="+mn-lt"/>
              </a:rPr>
              <a:t>document your key messages and align them with your audiences.</a:t>
            </a:r>
            <a:endParaRPr lang="en-US" sz="2200" dirty="0"/>
          </a:p>
        </p:txBody>
      </p:sp>
      <p:pic>
        <p:nvPicPr>
          <p:cNvPr id="2" name="Picture 2" descr="A cup of coffee sitting on top of a wooden table&#10;&#10;Description generated with high confidence">
            <a:extLst>
              <a:ext uri="{FF2B5EF4-FFF2-40B4-BE49-F238E27FC236}">
                <a16:creationId xmlns:a16="http://schemas.microsoft.com/office/drawing/2014/main" id="{B8AA5515-1ADF-47CD-9AB9-B2A6AE94C1AE}"/>
              </a:ext>
            </a:extLst>
          </p:cNvPr>
          <p:cNvPicPr>
            <a:picLocks noChangeAspect="1"/>
          </p:cNvPicPr>
          <p:nvPr/>
        </p:nvPicPr>
        <p:blipFill>
          <a:blip r:embed="rId2"/>
          <a:stretch>
            <a:fillRect/>
          </a:stretch>
        </p:blipFill>
        <p:spPr>
          <a:xfrm>
            <a:off x="9042400" y="2127010"/>
            <a:ext cx="2806701" cy="25933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20"/>
                                        </p:tgtEl>
                                        <p:attrNameLst>
                                          <p:attrName>style.visibility</p:attrName>
                                        </p:attrNameLst>
                                      </p:cBhvr>
                                      <p:to>
                                        <p:strVal val="visible"/>
                                      </p:to>
                                    </p:set>
                                    <p:anim calcmode="lin" valueType="num">
                                      <p:cBhvr additive="base">
                                        <p:cTn id="7" dur="500" fill="hold"/>
                                        <p:tgtEl>
                                          <p:spTgt spid="1048620"/>
                                        </p:tgtEl>
                                        <p:attrNameLst>
                                          <p:attrName>ppt_x</p:attrName>
                                        </p:attrNameLst>
                                      </p:cBhvr>
                                      <p:tavLst>
                                        <p:tav tm="0">
                                          <p:val>
                                            <p:strVal val="#ppt_x"/>
                                          </p:val>
                                        </p:tav>
                                        <p:tav tm="100000">
                                          <p:val>
                                            <p:strVal val="#ppt_x"/>
                                          </p:val>
                                        </p:tav>
                                      </p:tavLst>
                                    </p:anim>
                                    <p:anim calcmode="lin" valueType="num">
                                      <p:cBhvr additive="base">
                                        <p:cTn id="8" dur="500" fill="hold"/>
                                        <p:tgtEl>
                                          <p:spTgt spid="10486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21">
                                            <p:txEl>
                                              <p:pRg st="0" end="0"/>
                                            </p:txEl>
                                          </p:spTgt>
                                        </p:tgtEl>
                                        <p:attrNameLst>
                                          <p:attrName>style.visibility</p:attrName>
                                        </p:attrNameLst>
                                      </p:cBhvr>
                                      <p:to>
                                        <p:strVal val="visible"/>
                                      </p:to>
                                    </p:set>
                                    <p:anim calcmode="lin" valueType="num">
                                      <p:cBhvr additive="base">
                                        <p:cTn id="19" dur="500" fill="hold"/>
                                        <p:tgtEl>
                                          <p:spTgt spid="104862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48621">
                                            <p:txEl>
                                              <p:pRg st="1" end="1"/>
                                            </p:txEl>
                                          </p:spTgt>
                                        </p:tgtEl>
                                        <p:attrNameLst>
                                          <p:attrName>style.visibility</p:attrName>
                                        </p:attrNameLst>
                                      </p:cBhvr>
                                      <p:to>
                                        <p:strVal val="visible"/>
                                      </p:to>
                                    </p:set>
                                    <p:anim calcmode="lin" valueType="num">
                                      <p:cBhvr additive="base">
                                        <p:cTn id="25" dur="500" fill="hold"/>
                                        <p:tgtEl>
                                          <p:spTgt spid="1048621">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6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48621">
                                            <p:txEl>
                                              <p:pRg st="2" end="2"/>
                                            </p:txEl>
                                          </p:spTgt>
                                        </p:tgtEl>
                                        <p:attrNameLst>
                                          <p:attrName>style.visibility</p:attrName>
                                        </p:attrNameLst>
                                      </p:cBhvr>
                                      <p:to>
                                        <p:strVal val="visible"/>
                                      </p:to>
                                    </p:set>
                                    <p:anim calcmode="lin" valueType="num">
                                      <p:cBhvr additive="base">
                                        <p:cTn id="31" dur="500" fill="hold"/>
                                        <p:tgtEl>
                                          <p:spTgt spid="1048621">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486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48621">
                                            <p:txEl>
                                              <p:pRg st="3" end="3"/>
                                            </p:txEl>
                                          </p:spTgt>
                                        </p:tgtEl>
                                        <p:attrNameLst>
                                          <p:attrName>style.visibility</p:attrName>
                                        </p:attrNameLst>
                                      </p:cBhvr>
                                      <p:to>
                                        <p:strVal val="visible"/>
                                      </p:to>
                                    </p:set>
                                    <p:anim calcmode="lin" valueType="num">
                                      <p:cBhvr additive="base">
                                        <p:cTn id="37" dur="500" fill="hold"/>
                                        <p:tgtEl>
                                          <p:spTgt spid="1048621">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4862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0" grpId="0"/>
      <p:bldP spid="1048621" grpId="0" build="p"/>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261BF8B-27E3-5D42-8387-B08E592BDA9B}">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877</Words>
  <Application>Microsoft Office PowerPoint</Application>
  <PresentationFormat>Widescreen</PresentationFormat>
  <Paragraphs>81</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Arial,Sans-Serif</vt:lpstr>
      <vt:lpstr>Calibri</vt:lpstr>
      <vt:lpstr>Gill Sans MT</vt:lpstr>
      <vt:lpstr>Times New Roman</vt:lpstr>
      <vt:lpstr>Gallery</vt:lpstr>
      <vt:lpstr>Brand image in business</vt:lpstr>
      <vt:lpstr>WHAT IS A BRAND IMAGE? </vt:lpstr>
      <vt:lpstr>Importance of brand image  </vt:lpstr>
      <vt:lpstr>Factors Contributing to Brand Image </vt:lpstr>
      <vt:lpstr>Components of brand image</vt:lpstr>
      <vt:lpstr>Example:</vt:lpstr>
      <vt:lpstr> Some noteworthy brands</vt:lpstr>
      <vt:lpstr>Personal branding for social workers</vt:lpstr>
      <vt:lpstr>Foundation for a Strong Brand Image </vt:lpstr>
      <vt:lpstr>Steps for Solidifying Brand Image </vt:lpstr>
      <vt:lpstr>STEPS FOR SOLIDIFYING BRAND IMAGE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Maker Design</dc:title>
  <dc:creator/>
  <cp:lastModifiedBy/>
  <cp:revision>328</cp:revision>
  <dcterms:created xsi:type="dcterms:W3CDTF">2020-03-12T19:42:32Z</dcterms:created>
  <dcterms:modified xsi:type="dcterms:W3CDTF">2020-03-21T08:17:57Z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